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2"/>
  </p:sldMasterIdLst>
  <p:notesMasterIdLst>
    <p:notesMasterId r:id="rId37"/>
  </p:notesMasterIdLst>
  <p:sldIdLst>
    <p:sldId id="256" r:id="rId3"/>
    <p:sldId id="260" r:id="rId4"/>
    <p:sldId id="286" r:id="rId5"/>
    <p:sldId id="263" r:id="rId6"/>
    <p:sldId id="278" r:id="rId7"/>
    <p:sldId id="288" r:id="rId8"/>
    <p:sldId id="257" r:id="rId9"/>
    <p:sldId id="290" r:id="rId10"/>
    <p:sldId id="291" r:id="rId11"/>
    <p:sldId id="292" r:id="rId12"/>
    <p:sldId id="272" r:id="rId13"/>
    <p:sldId id="271" r:id="rId14"/>
    <p:sldId id="276" r:id="rId15"/>
    <p:sldId id="275" r:id="rId16"/>
    <p:sldId id="274" r:id="rId17"/>
    <p:sldId id="280" r:id="rId18"/>
    <p:sldId id="281" r:id="rId19"/>
    <p:sldId id="279" r:id="rId20"/>
    <p:sldId id="282" r:id="rId21"/>
    <p:sldId id="284" r:id="rId22"/>
    <p:sldId id="283" r:id="rId23"/>
    <p:sldId id="262" r:id="rId24"/>
    <p:sldId id="261" r:id="rId25"/>
    <p:sldId id="285" r:id="rId26"/>
    <p:sldId id="277" r:id="rId27"/>
    <p:sldId id="294" r:id="rId28"/>
    <p:sldId id="264" r:id="rId29"/>
    <p:sldId id="266" r:id="rId30"/>
    <p:sldId id="268" r:id="rId31"/>
    <p:sldId id="270" r:id="rId32"/>
    <p:sldId id="265" r:id="rId33"/>
    <p:sldId id="269" r:id="rId34"/>
    <p:sldId id="293" r:id="rId35"/>
    <p:sldId id="295" r:id="rId3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31" autoAdjust="0"/>
    <p:restoredTop sz="96416" autoAdjust="0"/>
  </p:normalViewPr>
  <p:slideViewPr>
    <p:cSldViewPr>
      <p:cViewPr>
        <p:scale>
          <a:sx n="50" d="100"/>
          <a:sy n="50" d="100"/>
        </p:scale>
        <p:origin x="-2352" y="-8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84008-9255-4EA7-BD26-121BF2922FBB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C8E16-B450-44E2-9F38-4947B77BD4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E16-B450-44E2-9F38-4947B77BD4E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E16-B450-44E2-9F38-4947B77BD4E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Дуб Пугачева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C8E16-B450-44E2-9F38-4947B77BD4E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2" name="Group 66"/>
          <p:cNvGrpSpPr>
            <a:grpSpLocks/>
          </p:cNvGrpSpPr>
          <p:nvPr/>
        </p:nvGrpSpPr>
        <p:grpSpPr bwMode="auto">
          <a:xfrm>
            <a:off x="0" y="0"/>
            <a:ext cx="9144000" cy="6899275"/>
            <a:chOff x="0" y="0"/>
            <a:chExt cx="5760" cy="4346"/>
          </a:xfrm>
        </p:grpSpPr>
        <p:sp>
          <p:nvSpPr>
            <p:cNvPr id="9267" name="Rectangle 51"/>
            <p:cNvSpPr>
              <a:spLocks noChangeArrowheads="1"/>
            </p:cNvSpPr>
            <p:nvPr userDrawn="1"/>
          </p:nvSpPr>
          <p:spPr bwMode="hidden">
            <a:xfrm>
              <a:off x="144" y="2016"/>
              <a:ext cx="5520" cy="100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Rectangle 50"/>
            <p:cNvSpPr>
              <a:spLocks noChangeArrowheads="1"/>
            </p:cNvSpPr>
            <p:nvPr userDrawn="1"/>
          </p:nvSpPr>
          <p:spPr bwMode="hidden">
            <a:xfrm>
              <a:off x="576" y="576"/>
              <a:ext cx="4800" cy="100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AutoShape 26" descr="Stationery"/>
            <p:cNvSpPr>
              <a:spLocks noChangeArrowheads="1"/>
            </p:cNvSpPr>
            <p:nvPr userDrawn="1"/>
          </p:nvSpPr>
          <p:spPr bwMode="white">
            <a:xfrm>
              <a:off x="459" y="1008"/>
              <a:ext cx="4848" cy="1200"/>
            </a:xfrm>
            <a:prstGeom prst="bevel">
              <a:avLst>
                <a:gd name="adj" fmla="val 5162"/>
              </a:avLst>
            </a:prstGeom>
            <a:blipFill dpi="0" rotWithShape="0">
              <a:blip r:embed="rId2" cstate="screen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Rectangle 49"/>
            <p:cNvSpPr>
              <a:spLocks noChangeArrowheads="1"/>
            </p:cNvSpPr>
            <p:nvPr userDrawn="1"/>
          </p:nvSpPr>
          <p:spPr bwMode="hidden">
            <a:xfrm>
              <a:off x="0" y="3888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69" name="Picture 53" descr="ANABNR2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900" t="-1314" r="-2" b="-36961"/>
            <a:stretch>
              <a:fillRect/>
            </a:stretch>
          </p:blipFill>
          <p:spPr bwMode="auto">
            <a:xfrm>
              <a:off x="336" y="2016"/>
              <a:ext cx="5328" cy="73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270" name="Group 54"/>
            <p:cNvGrpSpPr>
              <a:grpSpLocks/>
            </p:cNvGrpSpPr>
            <p:nvPr userDrawn="1"/>
          </p:nvGrpSpPr>
          <p:grpSpPr bwMode="auto">
            <a:xfrm>
              <a:off x="0" y="0"/>
              <a:ext cx="96" cy="4346"/>
              <a:chOff x="0" y="480"/>
              <a:chExt cx="81" cy="3866"/>
            </a:xfrm>
          </p:grpSpPr>
          <p:pic>
            <p:nvPicPr>
              <p:cNvPr id="9271" name="Picture 55" descr="NAPVB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80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2" name="Picture 56" descr="NAPVB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864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3" name="Picture 57" descr="NAPVB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48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4" name="Picture 58" descr="NAPVB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632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5" name="Picture 59" descr="NAPVB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016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6" name="Picture 60" descr="NAPVB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400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7" name="Picture 61" descr="NAPVB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784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8" name="Picture 62" descr="NAPVB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168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79" name="Picture 63" descr="NAPVB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52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280" name="Picture 64" descr="NAPVB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36"/>
                <a:ext cx="81" cy="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235" name="Rectangle 19"/>
            <p:cNvSpPr>
              <a:spLocks noChangeArrowheads="1"/>
            </p:cNvSpPr>
            <p:nvPr/>
          </p:nvSpPr>
          <p:spPr bwMode="hidden">
            <a:xfrm>
              <a:off x="501" y="1824"/>
              <a:ext cx="192" cy="624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6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237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267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9238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 anchor="b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 anchor="b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 anchor="b"/>
          <a:lstStyle>
            <a:lvl1pPr>
              <a:defRPr/>
            </a:lvl1pPr>
          </a:lstStyle>
          <a:p>
            <a:fld id="{EB63D7CA-FD00-483A-8F38-8CB4FD43E2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14C0F-D048-49DA-9E57-4FB98DAB5C3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963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E9926-910D-4DE0-B159-581A5217C9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6430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3ED60-3BDE-460F-B263-9D845B2A6DD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989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45428D-3FAE-487B-B3CD-B8B4A009407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712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DDD24-2866-417B-B364-2EDE4AE679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3689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7CBD7-9E2F-45AF-9956-6C8B785C928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005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C3389-600D-4CA5-8D53-0825C91825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987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47645-7C44-4A63-B352-4907EA0D39A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5452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4FA08-FEB1-4033-A443-08BD11D013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339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77C5E-8FB9-4821-BBE3-34CD04A22C8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315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" name="Group 61"/>
          <p:cNvGrpSpPr>
            <a:grpSpLocks/>
          </p:cNvGrpSpPr>
          <p:nvPr/>
        </p:nvGrpSpPr>
        <p:grpSpPr bwMode="auto">
          <a:xfrm>
            <a:off x="0" y="0"/>
            <a:ext cx="9144000" cy="6899275"/>
            <a:chOff x="0" y="0"/>
            <a:chExt cx="5760" cy="4346"/>
          </a:xfrm>
        </p:grpSpPr>
        <p:sp>
          <p:nvSpPr>
            <p:cNvPr id="1072" name="Rectangle 48"/>
            <p:cNvSpPr>
              <a:spLocks noChangeArrowheads="1"/>
            </p:cNvSpPr>
            <p:nvPr userDrawn="1"/>
          </p:nvSpPr>
          <p:spPr bwMode="hidden">
            <a:xfrm>
              <a:off x="528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3" name="Rectangle 49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4704" cy="76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53" name="Picture 29" descr="NAPVB"/>
            <p:cNvPicPr>
              <a:picLocks noChangeAspect="1" noChangeArrowheads="1"/>
            </p:cNvPicPr>
            <p:nvPr userDrawn="1"/>
          </p:nvPicPr>
          <p:blipFill>
            <a:blip r:embed="rId13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52" cy="4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NAPVB"/>
            <p:cNvPicPr>
              <a:picLocks noChangeAspect="1" noChangeArrowheads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0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5" name="Picture 31" descr="NAPVB"/>
            <p:cNvPicPr>
              <a:picLocks noChangeAspect="1" noChangeArrowheads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4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NAPVB"/>
            <p:cNvPicPr>
              <a:picLocks noChangeAspect="1" noChangeArrowheads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48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7" name="Picture 33" descr="NAPVB"/>
            <p:cNvPicPr>
              <a:picLocks noChangeAspect="1" noChangeArrowheads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32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NAPVB"/>
            <p:cNvPicPr>
              <a:picLocks noChangeAspect="1" noChangeArrowheads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16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9" name="Picture 35" descr="NAPVB"/>
            <p:cNvPicPr>
              <a:picLocks noChangeAspect="1" noChangeArrowheads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00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" name="Picture 36" descr="NAPVB"/>
            <p:cNvPicPr>
              <a:picLocks noChangeAspect="1" noChangeArrowheads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84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1" name="Picture 37" descr="NAPVB"/>
            <p:cNvPicPr>
              <a:picLocks noChangeAspect="1" noChangeArrowheads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68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2" name="Picture 38" descr="NAPVB"/>
            <p:cNvPicPr>
              <a:picLocks noChangeAspect="1" noChangeArrowheads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52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3" name="Picture 39" descr="NAPVB"/>
            <p:cNvPicPr>
              <a:picLocks noChangeAspect="1" noChangeArrowheads="1"/>
            </p:cNvPicPr>
            <p:nvPr userDrawn="1"/>
          </p:nvPicPr>
          <p:blipFill>
            <a:blip r:embed="rId1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36"/>
              <a:ext cx="81" cy="41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65" name="Rectangle 41" descr="Stationery"/>
            <p:cNvSpPr>
              <a:spLocks noChangeArrowheads="1"/>
            </p:cNvSpPr>
            <p:nvPr userDrawn="1"/>
          </p:nvSpPr>
          <p:spPr bwMode="auto">
            <a:xfrm>
              <a:off x="480" y="69"/>
              <a:ext cx="576" cy="416"/>
            </a:xfrm>
            <a:prstGeom prst="rect">
              <a:avLst/>
            </a:prstGeom>
            <a:blipFill dpi="0" rotWithShape="0">
              <a:blip r:embed="rId15" cstate="screen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Rectangle 45" descr="Stationery"/>
            <p:cNvSpPr>
              <a:spLocks noChangeArrowheads="1"/>
            </p:cNvSpPr>
            <p:nvPr userDrawn="1"/>
          </p:nvSpPr>
          <p:spPr bwMode="auto">
            <a:xfrm>
              <a:off x="31" y="67"/>
              <a:ext cx="497" cy="4253"/>
            </a:xfrm>
            <a:prstGeom prst="rect">
              <a:avLst/>
            </a:prstGeom>
            <a:blipFill dpi="0" rotWithShape="0">
              <a:blip r:embed="rId15" cstate="screen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71" name="Picture 47" descr="ANABNR2"/>
            <p:cNvPicPr>
              <a:picLocks noChangeAspect="1" noChangeArrowheads="1"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0"/>
              <a:ext cx="4944" cy="49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6" name="Rectangle 52"/>
            <p:cNvSpPr>
              <a:spLocks noChangeArrowheads="1"/>
            </p:cNvSpPr>
            <p:nvPr userDrawn="1"/>
          </p:nvSpPr>
          <p:spPr bwMode="auto">
            <a:xfrm>
              <a:off x="336" y="288"/>
              <a:ext cx="1440" cy="192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33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</a:defRPr>
            </a:lvl1pPr>
          </a:lstStyle>
          <a:p>
            <a:fld id="{E9F511D8-751D-4993-A886-3F1A30B9714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37001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712913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&#1048;&#1050;&#1058;\&#1052;&#1086;&#1081;%20&#1092;&#1080;&#1083;&#1100;&#1084;.wm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esnoewmire.ru/" TargetMode="External"/><Relationship Id="rId2" Type="http://schemas.openxmlformats.org/officeDocument/2006/relationships/hyperlink" Target="http://www.komanda-k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urizmvnn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846640" cy="792088"/>
          </a:xfrm>
        </p:spPr>
        <p:txBody>
          <a:bodyPr/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ГБОУ РМЭ «Гуманитарная гимназия «Синяя птица» </a:t>
            </a:r>
            <a:r>
              <a:rPr lang="ru-RU" sz="1600" b="1" dirty="0" err="1" smtClean="0">
                <a:solidFill>
                  <a:srgbClr val="002060"/>
                </a:solidFill>
              </a:rPr>
              <a:t>им.Иштриковой</a:t>
            </a:r>
            <a:r>
              <a:rPr lang="ru-RU" sz="1600" b="1" dirty="0" smtClean="0">
                <a:solidFill>
                  <a:srgbClr val="002060"/>
                </a:solidFill>
              </a:rPr>
              <a:t> Т.В.»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2060"/>
                </a:solidFill>
              </a:rPr>
              <a:t>Выполнила :</a:t>
            </a:r>
            <a:r>
              <a:rPr lang="ru-RU" sz="2000" dirty="0" err="1" smtClean="0">
                <a:solidFill>
                  <a:srgbClr val="002060"/>
                </a:solidFill>
              </a:rPr>
              <a:t>Иштрикова</a:t>
            </a:r>
            <a:r>
              <a:rPr lang="ru-RU" sz="2000" dirty="0" smtClean="0">
                <a:solidFill>
                  <a:srgbClr val="002060"/>
                </a:solidFill>
              </a:rPr>
              <a:t> И.М.</a:t>
            </a:r>
          </a:p>
          <a:p>
            <a:r>
              <a:rPr lang="ru-RU" sz="2000" dirty="0" err="1" smtClean="0">
                <a:solidFill>
                  <a:srgbClr val="002060"/>
                </a:solidFill>
              </a:rPr>
              <a:t>г.Йошкар</a:t>
            </a:r>
            <a:r>
              <a:rPr lang="ru-RU" sz="2000" dirty="0" smtClean="0">
                <a:solidFill>
                  <a:srgbClr val="002060"/>
                </a:solidFill>
              </a:rPr>
              <a:t> - Ола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2017 г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39552" y="1700808"/>
            <a:ext cx="7825680" cy="151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РОДНОЙ</a:t>
            </a:r>
            <a:r>
              <a:rPr kumimoji="0" lang="ru-RU" sz="6000" b="1" i="0" u="none" strike="noStrike" kern="0" cap="none" spc="0" normalizeH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6000" b="1" kern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КРАЙ МАРИЙ ЭЛ</a:t>
            </a:r>
            <a:endParaRPr kumimoji="0" lang="ru-RU" sz="6000" b="1" i="0" u="none" strike="noStrike" kern="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ba322745a20938a2094635411459cd4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43174" y="5643578"/>
            <a:ext cx="3374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РЕКА ВОЛГА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Озеро-Морской-глаз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5929330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ОЗЕРО МОРСКОЙ ГЛАЗ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ом\Desktop\GolbZaliv 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5786454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ОЗЕРО ЯЛЬЧИК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tabashinsko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95251" y="1"/>
            <a:ext cx="9239283" cy="692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57356" y="5929330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ОЗЕРО ТАБАШИНСКОЕ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272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48994" y="0"/>
            <a:ext cx="9522245" cy="685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0298" y="5929330"/>
            <a:ext cx="5305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ОЗЕРО НУЖЪЯР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hello_html_7652115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504" y="116632"/>
            <a:ext cx="4536504" cy="340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1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75856" y="2996952"/>
            <a:ext cx="5746184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9887610" cy="2928958"/>
          </a:xfrm>
        </p:spPr>
        <p:txBody>
          <a:bodyPr/>
          <a:lstStyle/>
          <a:p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Достопримечательности  </a:t>
            </a:r>
            <a:b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г. Йошкар-Олы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404664"/>
            <a:ext cx="4680520" cy="5904656"/>
          </a:xfrm>
          <a:prstGeom prst="rect">
            <a:avLst/>
          </a:prstGeom>
        </p:spPr>
      </p:pic>
      <p:pic>
        <p:nvPicPr>
          <p:cNvPr id="5" name="Рисунок 4" descr="25 (1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92483" y="404664"/>
            <a:ext cx="4651517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23728" y="836712"/>
            <a:ext cx="4855265" cy="602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g-fotki.yandex.ru/get/5409/6570640.1a/0_6fc2a_fba866e5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356786"/>
            <a:ext cx="9114228" cy="7286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ой 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-857288" y="357166"/>
            <a:ext cx="10898153" cy="612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2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http://helpster.ru/pic/travel/pic/93371/com/272828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82879" y="0"/>
            <a:ext cx="93268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oles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286585"/>
            <a:ext cx="9144000" cy="7144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772400" cy="1143000"/>
          </a:xfrm>
        </p:spPr>
        <p:txBody>
          <a:bodyPr/>
          <a:lstStyle/>
          <a:p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Праздники Марий Эл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410" name="Picture 2" descr="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20072" y="2420888"/>
            <a:ext cx="2952328" cy="2952328"/>
          </a:xfrm>
          <a:prstGeom prst="rect">
            <a:avLst/>
          </a:prstGeom>
          <a:noFill/>
        </p:spPr>
      </p:pic>
      <p:pic>
        <p:nvPicPr>
          <p:cNvPr id="17412" name="Picture 4" descr="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2348880"/>
            <a:ext cx="396044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772400" cy="3024336"/>
          </a:xfrm>
        </p:spPr>
        <p:txBody>
          <a:bodyPr/>
          <a:lstStyle/>
          <a:p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Знаменитые люди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 descr="C:\Users\Дом\Desktop\bc4db38a97415ac065b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9144000" y="0"/>
            <a:ext cx="6429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Дом\Desktop\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 b="3627"/>
          <a:stretch>
            <a:fillRect/>
          </a:stretch>
        </p:blipFill>
        <p:spPr bwMode="auto">
          <a:xfrm>
            <a:off x="1115616" y="1093694"/>
            <a:ext cx="7560839" cy="543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ом\Desktop\bc4db38a97415ac065b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9144000" y="0"/>
            <a:ext cx="64297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43504" y="1000108"/>
            <a:ext cx="34215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Основоположник марийской  профессиональной  музыки  И.С. Ключников - </a:t>
            </a:r>
            <a:r>
              <a:rPr lang="ru-RU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Палантай</a:t>
            </a:r>
            <a:endParaRPr lang="ru-RU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Picture 2" descr="C:\Users\User\Desktop\ключников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928670"/>
            <a:ext cx="3571900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642918"/>
            <a:ext cx="4071934" cy="5643602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>
                    <a:lumMod val="75000"/>
                  </a:schemeClr>
                </a:solidFill>
              </a:rPr>
              <a:t>Татьяна Вячеславовна </a:t>
            </a:r>
            <a:r>
              <a:rPr lang="ru-RU" sz="3600" b="1" dirty="0" err="1" smtClean="0">
                <a:solidFill>
                  <a:schemeClr val="tx1">
                    <a:lumMod val="75000"/>
                  </a:schemeClr>
                </a:solidFill>
              </a:rPr>
              <a:t>Иштрикова</a:t>
            </a:r>
            <a:r>
              <a:rPr lang="ru-RU" sz="3600" dirty="0" smtClean="0">
                <a:solidFill>
                  <a:srgbClr val="FFFFFF"/>
                </a:solidFill>
              </a:rPr>
              <a:t/>
            </a:r>
            <a:br>
              <a:rPr lang="ru-RU" sz="3600" dirty="0" smtClean="0">
                <a:solidFill>
                  <a:srgbClr val="FFFFFF"/>
                </a:solidFill>
              </a:rPr>
            </a:br>
            <a:r>
              <a:rPr lang="ru-RU" sz="3600" dirty="0" smtClean="0">
                <a:solidFill>
                  <a:srgbClr val="FFFFFF"/>
                </a:solidFill>
              </a:rPr>
              <a:t>Член Союза писателей России, лауреат премии им. </a:t>
            </a:r>
            <a:r>
              <a:rPr lang="ru-RU" sz="3600" dirty="0" err="1" smtClean="0">
                <a:solidFill>
                  <a:srgbClr val="FFFFFF"/>
                </a:solidFill>
              </a:rPr>
              <a:t>Олыка</a:t>
            </a:r>
            <a:r>
              <a:rPr lang="ru-RU" sz="3600" dirty="0" smtClean="0">
                <a:solidFill>
                  <a:srgbClr val="FFFFFF"/>
                </a:solidFill>
              </a:rPr>
              <a:t> </a:t>
            </a:r>
            <a:r>
              <a:rPr lang="ru-RU" sz="3600" dirty="0" err="1" smtClean="0">
                <a:solidFill>
                  <a:srgbClr val="FFFFFF"/>
                </a:solidFill>
              </a:rPr>
              <a:t>Ипая</a:t>
            </a:r>
            <a:r>
              <a:rPr lang="ru-RU" sz="3600" dirty="0" smtClean="0">
                <a:solidFill>
                  <a:srgbClr val="FFFFFF"/>
                </a:solidFill>
              </a:rPr>
              <a:t>, основатель, первый директор гимназии «Синяя птица»</a:t>
            </a:r>
            <a:endParaRPr lang="ru-RU" sz="36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F:\фотографии\Татьяна Вячеславовна\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785794"/>
            <a:ext cx="4048137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772400" cy="1143000"/>
          </a:xfrm>
        </p:spPr>
        <p:txBody>
          <a:bodyPr/>
          <a:lstStyle/>
          <a:p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Викторина «Знаешь ли ты родной край?»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4929198"/>
            <a:ext cx="571504" cy="57150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157668"/>
            <a:ext cx="571504" cy="57150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3429000"/>
            <a:ext cx="571504" cy="57150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316" y="2099538"/>
            <a:ext cx="7776864" cy="41155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600" b="1" dirty="0" smtClean="0">
                <a:solidFill>
                  <a:srgbClr val="002060"/>
                </a:solidFill>
              </a:rPr>
              <a:t>Назовите дату образования нашей республики.</a:t>
            </a:r>
          </a:p>
          <a:p>
            <a:pPr>
              <a:buNone/>
            </a:pPr>
            <a:r>
              <a:rPr lang="ru-RU" sz="4000" dirty="0" smtClean="0"/>
              <a:t>А. 7 ноября 1922г.</a:t>
            </a:r>
          </a:p>
          <a:p>
            <a:pPr>
              <a:buNone/>
            </a:pPr>
            <a:r>
              <a:rPr lang="ru-RU" sz="4000" dirty="0" smtClean="0"/>
              <a:t>В</a:t>
            </a:r>
            <a:r>
              <a:rPr lang="ru-RU" sz="4000" b="1" dirty="0" smtClean="0"/>
              <a:t>. </a:t>
            </a:r>
            <a:r>
              <a:rPr lang="ru-RU" sz="4000" dirty="0" smtClean="0"/>
              <a:t>4 ноября 1920г.</a:t>
            </a:r>
          </a:p>
          <a:p>
            <a:pPr>
              <a:buNone/>
            </a:pPr>
            <a:r>
              <a:rPr lang="ru-RU" sz="4000" dirty="0" smtClean="0"/>
              <a:t>С. 4 ноября 1990г.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4929198"/>
            <a:ext cx="571504" cy="57150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157668"/>
            <a:ext cx="571504" cy="57150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3429000"/>
            <a:ext cx="571504" cy="57150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7780" y="2033578"/>
            <a:ext cx="7772400" cy="38995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4000" b="1" dirty="0" smtClean="0">
                <a:solidFill>
                  <a:srgbClr val="002060"/>
                </a:solidFill>
              </a:rPr>
              <a:t>Назовите самое глубокое озеро Республики Марий Эл.</a:t>
            </a:r>
          </a:p>
          <a:p>
            <a:pPr>
              <a:buNone/>
            </a:pPr>
            <a:r>
              <a:rPr lang="ru-RU" sz="4000" dirty="0" smtClean="0"/>
              <a:t>А. </a:t>
            </a:r>
            <a:r>
              <a:rPr lang="ru-RU" sz="4000" dirty="0" err="1" smtClean="0"/>
              <a:t>Яльчик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В. </a:t>
            </a:r>
            <a:r>
              <a:rPr lang="ru-RU" sz="4000" b="1" dirty="0" err="1" smtClean="0"/>
              <a:t>Табашинское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С. </a:t>
            </a:r>
            <a:r>
              <a:rPr lang="ru-RU" sz="4000" dirty="0" err="1" smtClean="0"/>
              <a:t>Кичиер</a:t>
            </a:r>
            <a:endParaRPr lang="ru-RU" sz="40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Историческая     станция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1538" y="4929198"/>
            <a:ext cx="571504" cy="57150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4157668"/>
            <a:ext cx="571504" cy="57150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3429000"/>
            <a:ext cx="571504" cy="57150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7780" y="2143116"/>
            <a:ext cx="7772400" cy="3295664"/>
          </a:xfrm>
        </p:spPr>
        <p:txBody>
          <a:bodyPr/>
          <a:lstStyle/>
          <a:p>
            <a:pPr marL="0" indent="0">
              <a:buNone/>
              <a:tabLst>
                <a:tab pos="179388" algn="l"/>
              </a:tabLst>
            </a:pPr>
            <a:r>
              <a:rPr lang="ru-RU" sz="3600" b="1" dirty="0" smtClean="0">
                <a:solidFill>
                  <a:srgbClr val="002060"/>
                </a:solidFill>
              </a:rPr>
              <a:t>    Кто является основоположником марийской литературы?</a:t>
            </a:r>
          </a:p>
          <a:p>
            <a:pPr>
              <a:buNone/>
            </a:pPr>
            <a:r>
              <a:rPr lang="ru-RU" sz="4000" dirty="0" smtClean="0"/>
              <a:t>А</a:t>
            </a:r>
            <a:r>
              <a:rPr lang="ru-RU" sz="4000" b="1" dirty="0" smtClean="0"/>
              <a:t>. </a:t>
            </a:r>
            <a:r>
              <a:rPr lang="ru-RU" sz="4000" dirty="0" err="1" smtClean="0"/>
              <a:t>С.Чавайн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В. С.Вишневский                        </a:t>
            </a:r>
          </a:p>
          <a:p>
            <a:pPr>
              <a:buNone/>
            </a:pPr>
            <a:r>
              <a:rPr lang="ru-RU" sz="4000" dirty="0" smtClean="0"/>
              <a:t>С. В. Колумб </a:t>
            </a:r>
          </a:p>
          <a:p>
            <a:pPr>
              <a:buNone/>
            </a:pP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4929198"/>
            <a:ext cx="571504" cy="57150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157668"/>
            <a:ext cx="571504" cy="57150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3429000"/>
            <a:ext cx="571504" cy="57150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52488" y="1533512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    </a:t>
            </a:r>
            <a:r>
              <a:rPr lang="ru-RU" sz="3600" b="1" dirty="0" smtClean="0">
                <a:solidFill>
                  <a:srgbClr val="002060"/>
                </a:solidFill>
              </a:rPr>
              <a:t>Кто является основоположником марийской профессиональной музыки?</a:t>
            </a:r>
          </a:p>
          <a:p>
            <a:pPr>
              <a:buNone/>
            </a:pPr>
            <a:r>
              <a:rPr lang="ru-RU" sz="4000" dirty="0" smtClean="0"/>
              <a:t>А. И. Ключников – </a:t>
            </a:r>
            <a:r>
              <a:rPr lang="ru-RU" sz="4000" dirty="0" err="1" smtClean="0"/>
              <a:t>Палантай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В. С.</a:t>
            </a:r>
            <a:r>
              <a:rPr lang="en-US" sz="4000" dirty="0" smtClean="0"/>
              <a:t> </a:t>
            </a:r>
            <a:r>
              <a:rPr lang="ru-RU" sz="4000" dirty="0" smtClean="0"/>
              <a:t>Маков</a:t>
            </a:r>
          </a:p>
          <a:p>
            <a:pPr>
              <a:buNone/>
            </a:pPr>
            <a:r>
              <a:rPr lang="ru-RU" sz="4000" dirty="0" smtClean="0"/>
              <a:t>С. Я. </a:t>
            </a:r>
            <a:r>
              <a:rPr lang="ru-RU" sz="4000" dirty="0" err="1" smtClean="0"/>
              <a:t>Эшпай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4929198"/>
            <a:ext cx="571504" cy="57150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157668"/>
            <a:ext cx="571504" cy="57150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3429000"/>
            <a:ext cx="571504" cy="57150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8200" y="215267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600" b="1" dirty="0" smtClean="0">
                <a:solidFill>
                  <a:srgbClr val="002060"/>
                </a:solidFill>
              </a:rPr>
              <a:t>Какому животному в </a:t>
            </a:r>
            <a:r>
              <a:rPr lang="ru-RU" sz="3600" b="1" dirty="0" err="1" smtClean="0">
                <a:solidFill>
                  <a:srgbClr val="002060"/>
                </a:solidFill>
              </a:rPr>
              <a:t>Йошкар</a:t>
            </a:r>
            <a:r>
              <a:rPr lang="ru-RU" sz="3600" b="1" dirty="0" smtClean="0">
                <a:solidFill>
                  <a:srgbClr val="002060"/>
                </a:solidFill>
              </a:rPr>
              <a:t>–Оле  больше всего памятников?</a:t>
            </a:r>
          </a:p>
          <a:p>
            <a:pPr>
              <a:buNone/>
            </a:pPr>
            <a:r>
              <a:rPr lang="ru-RU" sz="4000" dirty="0" smtClean="0"/>
              <a:t>А. Собаке</a:t>
            </a:r>
          </a:p>
          <a:p>
            <a:pPr>
              <a:buNone/>
            </a:pPr>
            <a:r>
              <a:rPr lang="ru-RU" sz="4000" dirty="0" smtClean="0"/>
              <a:t>В</a:t>
            </a:r>
            <a:r>
              <a:rPr lang="ru-RU" sz="4000" b="1" dirty="0" smtClean="0"/>
              <a:t>. </a:t>
            </a:r>
            <a:r>
              <a:rPr lang="ru-RU" sz="4000" dirty="0" smtClean="0"/>
              <a:t>Кошке</a:t>
            </a:r>
          </a:p>
          <a:p>
            <a:pPr>
              <a:buNone/>
            </a:pPr>
            <a:r>
              <a:rPr lang="ru-RU" sz="4000" dirty="0" smtClean="0"/>
              <a:t>С. Слону</a:t>
            </a:r>
          </a:p>
          <a:p>
            <a:pPr>
              <a:buNone/>
            </a:pP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а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5576" y="692696"/>
            <a:ext cx="8220405" cy="6165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C000"/>
                </a:solidFill>
              </a:rPr>
              <a:t>Источники информации:</a:t>
            </a:r>
            <a:br>
              <a:rPr lang="ru-RU" sz="3600" dirty="0" smtClean="0">
                <a:solidFill>
                  <a:srgbClr val="FFC000"/>
                </a:solidFill>
              </a:rPr>
            </a:b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     Фото из личного архива Иштриковой Т.В.;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http://www.youtube.com/</a:t>
            </a:r>
          </a:p>
          <a:p>
            <a:r>
              <a:rPr lang="ru-RU" u="sng" dirty="0" smtClean="0">
                <a:solidFill>
                  <a:srgbClr val="FFFF00"/>
                </a:solidFill>
                <a:hlinkClick r:id="rId2"/>
              </a:rPr>
              <a:t>http://www.komanda-k.ru/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u="sng" dirty="0" smtClean="0">
                <a:solidFill>
                  <a:srgbClr val="FFC000"/>
                </a:solidFill>
                <a:hlinkClick r:id="rId3"/>
              </a:rPr>
              <a:t>http://interesnoewmire.ru/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ru-RU" u="sng" dirty="0" smtClean="0">
                <a:solidFill>
                  <a:srgbClr val="FFC000"/>
                </a:solidFill>
                <a:hlinkClick r:id="rId4"/>
              </a:rPr>
              <a:t>http://www.turizmvnn.ru/</a:t>
            </a:r>
            <a:endParaRPr lang="ru-RU" dirty="0" smtClean="0">
              <a:solidFill>
                <a:srgbClr val="FFC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старое 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52337" y="3717032"/>
            <a:ext cx="4552111" cy="3140967"/>
          </a:xfrm>
          <a:prstGeom prst="rect">
            <a:avLst/>
          </a:prstGeom>
          <a:noFill/>
        </p:spPr>
      </p:pic>
      <p:pic>
        <p:nvPicPr>
          <p:cNvPr id="1026" name="Picture 2" descr="C:\Users\User\Desktop\старое_files\1203_bazar_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3700898"/>
            <a:ext cx="4392487" cy="31571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692696"/>
            <a:ext cx="76328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Длительное военное соперничество между Русским государством и Казанским ханством завершилось в октябре 1552 года разгромом Казанского ханства войсками Ивана Грозного, и присоединением Марийского края к Российскому государству. С этим непосредственно связано основание города </a:t>
            </a:r>
            <a:r>
              <a:rPr lang="ru-RU" sz="2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Царевококшайска</a:t>
            </a:r>
            <a:r>
              <a:rPr lang="ru-RU" sz="2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0_1b114f_3eb0034f_ori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052736"/>
            <a:ext cx="4637366" cy="3240360"/>
          </a:xfrm>
          <a:prstGeom prst="rect">
            <a:avLst/>
          </a:prstGeom>
          <a:noFill/>
        </p:spPr>
      </p:pic>
      <p:pic>
        <p:nvPicPr>
          <p:cNvPr id="2051" name="Picture 3" descr="C:\Users\User\Desktop\0_6b76e_6a325372_XX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08260" y="1052736"/>
            <a:ext cx="5340204" cy="3672408"/>
          </a:xfrm>
          <a:prstGeom prst="rect">
            <a:avLst/>
          </a:prstGeom>
          <a:noFill/>
        </p:spPr>
      </p:pic>
      <p:pic>
        <p:nvPicPr>
          <p:cNvPr id="2052" name="Picture 4" descr="C:\Users\User\Desktop\новое 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59632" y="3861792"/>
            <a:ext cx="4727848" cy="2996208"/>
          </a:xfrm>
          <a:prstGeom prst="rect">
            <a:avLst/>
          </a:prstGeom>
          <a:noFill/>
        </p:spPr>
      </p:pic>
      <p:pic>
        <p:nvPicPr>
          <p:cNvPr id="2053" name="Picture 5" descr="C:\Users\User\Desktop\image00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99592" y="764704"/>
            <a:ext cx="8244408" cy="6093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img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 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5576" y="692696"/>
            <a:ext cx="8220405" cy="616530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043608" y="1268760"/>
            <a:ext cx="784664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Природа</a:t>
            </a:r>
            <a:br>
              <a:rPr kumimoji="0" lang="ru-RU" sz="6000" b="1" i="0" u="none" strike="noStrike" kern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000" b="1" i="0" u="none" strike="noStrike" kern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Марий Эл</a:t>
            </a:r>
            <a:endParaRPr kumimoji="0" lang="ru-RU" sz="6000" b="1" i="0" u="none" strike="noStrike" kern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1383595559_gosydarstvennui_prirodnui_zapovednik_bolshaya_kokshaga_na_kar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2sdPqZuvq9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design template">
  <a:themeElements>
    <a:clrScheme name="Office Theme 1">
      <a:dk1>
        <a:srgbClr val="666699"/>
      </a:dk1>
      <a:lt1>
        <a:srgbClr val="FFFFCC"/>
      </a:lt1>
      <a:dk2>
        <a:srgbClr val="687FCA"/>
      </a:dk2>
      <a:lt2>
        <a:srgbClr val="192449"/>
      </a:lt2>
      <a:accent1>
        <a:srgbClr val="C9DDF1"/>
      </a:accent1>
      <a:accent2>
        <a:srgbClr val="FAC164"/>
      </a:accent2>
      <a:accent3>
        <a:srgbClr val="B9C0E1"/>
      </a:accent3>
      <a:accent4>
        <a:srgbClr val="DADAAE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788D71"/>
        </a:dk1>
        <a:lt1>
          <a:srgbClr val="FFFFCC"/>
        </a:lt1>
        <a:dk2>
          <a:srgbClr val="93A48E"/>
        </a:dk2>
        <a:lt2>
          <a:srgbClr val="192449"/>
        </a:lt2>
        <a:accent1>
          <a:srgbClr val="E8D88A"/>
        </a:accent1>
        <a:accent2>
          <a:srgbClr val="F9B84F"/>
        </a:accent2>
        <a:accent3>
          <a:srgbClr val="C8CFC6"/>
        </a:accent3>
        <a:accent4>
          <a:srgbClr val="DADAAE"/>
        </a:accent4>
        <a:accent5>
          <a:srgbClr val="F2E9C4"/>
        </a:accent5>
        <a:accent6>
          <a:srgbClr val="E2A647"/>
        </a:accent6>
        <a:hlink>
          <a:srgbClr val="BC9652"/>
        </a:hlink>
        <a:folHlink>
          <a:srgbClr val="C1E58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99735B"/>
        </a:dk1>
        <a:lt1>
          <a:srgbClr val="FFFFCC"/>
        </a:lt1>
        <a:dk2>
          <a:srgbClr val="B3937F"/>
        </a:dk2>
        <a:lt2>
          <a:srgbClr val="3C211C"/>
        </a:lt2>
        <a:accent1>
          <a:srgbClr val="D0C4A2"/>
        </a:accent1>
        <a:accent2>
          <a:srgbClr val="F9B84F"/>
        </a:accent2>
        <a:accent3>
          <a:srgbClr val="D6C8C0"/>
        </a:accent3>
        <a:accent4>
          <a:srgbClr val="DADAAE"/>
        </a:accent4>
        <a:accent5>
          <a:srgbClr val="E4DECE"/>
        </a:accent5>
        <a:accent6>
          <a:srgbClr val="E2A647"/>
        </a:accent6>
        <a:hlink>
          <a:srgbClr val="85BBBA"/>
        </a:hlink>
        <a:folHlink>
          <a:srgbClr val="BED98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791F169-A1ED-4645-B6E3-A798AD3D8F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Nature design template</Template>
  <TotalTime>516</TotalTime>
  <Words>237</Words>
  <Application>Microsoft Office PowerPoint</Application>
  <PresentationFormat>Экран (4:3)</PresentationFormat>
  <Paragraphs>50</Paragraphs>
  <Slides>34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Nature design template</vt:lpstr>
      <vt:lpstr>ГБОУ РМЭ «Гуманитарная гимназия «Синяя птица» им.Иштриковой Т.В.»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 Достопримечательности   г. Йошкар-Олы</vt:lpstr>
      <vt:lpstr>Слайд 17</vt:lpstr>
      <vt:lpstr>Слайд 18</vt:lpstr>
      <vt:lpstr>Слайд 19</vt:lpstr>
      <vt:lpstr>Слайд 20</vt:lpstr>
      <vt:lpstr>Слайд 21</vt:lpstr>
      <vt:lpstr>Праздники Марий Эл</vt:lpstr>
      <vt:lpstr>  Знаменитые люди</vt:lpstr>
      <vt:lpstr>Слайд 24</vt:lpstr>
      <vt:lpstr>Слайд 25</vt:lpstr>
      <vt:lpstr>Татьяна Вячеславовна Иштрикова Член Союза писателей России, лауреат премии им. Олыка Ипая, основатель, первый директор гимназии «Синяя птица»</vt:lpstr>
      <vt:lpstr>Викторина «Знаешь ли ты родной край?»</vt:lpstr>
      <vt:lpstr>Слайд 28</vt:lpstr>
      <vt:lpstr>Слайд 29</vt:lpstr>
      <vt:lpstr>Слайд 30</vt:lpstr>
      <vt:lpstr>Слайд 31</vt:lpstr>
      <vt:lpstr>Слайд 32</vt:lpstr>
      <vt:lpstr>Слайд 33</vt:lpstr>
      <vt:lpstr>Источники информации: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Родной край  Марий Эл</dc:title>
  <dc:creator>User_2</dc:creator>
  <cp:lastModifiedBy>Ученик</cp:lastModifiedBy>
  <cp:revision>62</cp:revision>
  <dcterms:created xsi:type="dcterms:W3CDTF">2016-01-18T10:33:01Z</dcterms:created>
  <dcterms:modified xsi:type="dcterms:W3CDTF">2021-11-08T16:58:06Z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TC010690471049</vt:lpwstr>
  </property>
</Properties>
</file>