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1" r:id="rId2"/>
    <p:sldId id="272" r:id="rId3"/>
    <p:sldId id="256" r:id="rId4"/>
    <p:sldId id="275" r:id="rId5"/>
    <p:sldId id="269" r:id="rId6"/>
    <p:sldId id="267" r:id="rId7"/>
    <p:sldId id="268" r:id="rId8"/>
    <p:sldId id="276" r:id="rId9"/>
    <p:sldId id="260" r:id="rId10"/>
    <p:sldId id="266" r:id="rId11"/>
    <p:sldId id="273" r:id="rId12"/>
    <p:sldId id="279" r:id="rId13"/>
    <p:sldId id="261" r:id="rId14"/>
    <p:sldId id="278" r:id="rId15"/>
    <p:sldId id="280" r:id="rId16"/>
    <p:sldId id="270" r:id="rId17"/>
    <p:sldId id="259" r:id="rId18"/>
    <p:sldId id="274" r:id="rId19"/>
    <p:sldId id="258" r:id="rId20"/>
    <p:sldId id="257" r:id="rId21"/>
    <p:sldId id="262" r:id="rId22"/>
    <p:sldId id="263" r:id="rId23"/>
    <p:sldId id="265" r:id="rId24"/>
    <p:sldId id="26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4D93-EFB8-43E3-A3FE-7C5BB2CB9C65}" type="datetimeFigureOut">
              <a:rPr lang="ru-RU" smtClean="0"/>
              <a:pPr/>
              <a:t>19.09.2023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7896E-0182-40E2-908E-F7D74557DAA8}" type="slidenum">
              <a:rPr lang="ru-RU" smtClean="0"/>
              <a:pPr/>
              <a:t>‹#›</a:t>
            </a:fld>
            <a:endParaRPr lang="ru-RU"/>
          </a:p>
        </p:txBody>
      </p:sp>
    </p:spTree>
    <p:extLst>
      <p:ext uri="{BB962C8B-B14F-4D97-AF65-F5344CB8AC3E}">
        <p14:creationId xmlns:p14="http://schemas.microsoft.com/office/powerpoint/2010/main" val="9926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F7896E-0182-40E2-908E-F7D74557DAA8}" type="slidenum">
              <a:rPr lang="ru-RU" smtClean="0"/>
              <a:pPr/>
              <a:t>8</a:t>
            </a:fld>
            <a:endParaRPr lang="ru-RU"/>
          </a:p>
        </p:txBody>
      </p:sp>
    </p:spTree>
    <p:extLst>
      <p:ext uri="{BB962C8B-B14F-4D97-AF65-F5344CB8AC3E}">
        <p14:creationId xmlns:p14="http://schemas.microsoft.com/office/powerpoint/2010/main" val="40128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24908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223477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316051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85107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418560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156207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424513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236214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41089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1416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CBA21C-B5F5-44A1-B269-E6E4C7ADF875}" type="datetimeFigureOut">
              <a:rPr lang="ru-RU" smtClean="0"/>
              <a:pPr/>
              <a:t>19.09.2023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B24321-992A-4A5D-8244-64CC815FC3D5}" type="slidenum">
              <a:rPr lang="ru-RU" smtClean="0"/>
              <a:pPr/>
              <a:t>‹#›</a:t>
            </a:fld>
            <a:endParaRPr lang="ru-RU"/>
          </a:p>
        </p:txBody>
      </p:sp>
    </p:spTree>
    <p:extLst>
      <p:ext uri="{BB962C8B-B14F-4D97-AF65-F5344CB8AC3E}">
        <p14:creationId xmlns:p14="http://schemas.microsoft.com/office/powerpoint/2010/main" val="13913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BA21C-B5F5-44A1-B269-E6E4C7ADF875}" type="datetimeFigureOut">
              <a:rPr lang="ru-RU" smtClean="0"/>
              <a:pPr/>
              <a:t>19.09.2023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4321-992A-4A5D-8244-64CC815FC3D5}" type="slidenum">
              <a:rPr lang="ru-RU" smtClean="0"/>
              <a:pPr/>
              <a:t>‹#›</a:t>
            </a:fld>
            <a:endParaRPr lang="ru-RU"/>
          </a:p>
        </p:txBody>
      </p:sp>
    </p:spTree>
    <p:extLst>
      <p:ext uri="{BB962C8B-B14F-4D97-AF65-F5344CB8AC3E}">
        <p14:creationId xmlns:p14="http://schemas.microsoft.com/office/powerpoint/2010/main" val="189680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9.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 name="Title 1"/>
          <p:cNvSpPr txBox="1">
            <a:spLocks/>
          </p:cNvSpPr>
          <p:nvPr/>
        </p:nvSpPr>
        <p:spPr>
          <a:xfrm>
            <a:off x="2279984" y="1275605"/>
            <a:ext cx="4584032" cy="7883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b="1" dirty="0">
              <a:ln w="0"/>
              <a:solidFill>
                <a:schemeClr val="bg1"/>
              </a:solidFill>
              <a:latin typeface="+mn-lt"/>
            </a:endParaRPr>
          </a:p>
        </p:txBody>
      </p:sp>
      <p:sp>
        <p:nvSpPr>
          <p:cNvPr id="2" name="TextBox 1"/>
          <p:cNvSpPr txBox="1"/>
          <p:nvPr/>
        </p:nvSpPr>
        <p:spPr>
          <a:xfrm>
            <a:off x="-660235" y="309876"/>
            <a:ext cx="5880435" cy="2462213"/>
          </a:xfrm>
          <a:prstGeom prst="rect">
            <a:avLst/>
          </a:prstGeom>
          <a:noFill/>
        </p:spPr>
        <p:txBody>
          <a:bodyPr wrap="square" rtlCol="0">
            <a:spAutoFit/>
          </a:bodyPr>
          <a:lstStyle/>
          <a:p>
            <a:pPr algn="ctr"/>
            <a:r>
              <a:rPr lang="ru-RU" sz="6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Марк Твен</a:t>
            </a:r>
            <a:br>
              <a:rPr lang="ru-RU" sz="6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Сэмюэл</a:t>
            </a:r>
            <a:r>
              <a:rPr lang="ru-R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Клеменс</a:t>
            </a:r>
            <a:r>
              <a:rPr lang="ru-R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altLang="ru-R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(1835 – 1910 г.)</a:t>
            </a:r>
            <a:endParaRPr lang="ru-RU"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4" descr="File:Mark Twain Signatures-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988" y="5009916"/>
            <a:ext cx="3643788" cy="1554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Марк Твен биография кратко, интересные факты для детей и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9421" y="0"/>
            <a:ext cx="4618922" cy="461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1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8932"/>
            <a:ext cx="4392488" cy="5909310"/>
          </a:xfrm>
          <a:prstGeom prst="rect">
            <a:avLst/>
          </a:prstGeom>
          <a:solidFill>
            <a:schemeClr val="accent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endParaRPr lang="ru-RU" dirty="0" smtClean="0">
              <a:latin typeface="Arial Black" pitchFamily="34" charset="0"/>
            </a:endParaRPr>
          </a:p>
          <a:p>
            <a:r>
              <a:rPr lang="ru-RU" dirty="0" smtClean="0">
                <a:latin typeface="Arial Black" pitchFamily="34" charset="0"/>
              </a:rPr>
              <a:t>Том </a:t>
            </a:r>
            <a:r>
              <a:rPr lang="ru-RU" dirty="0">
                <a:latin typeface="Arial Black" pitchFamily="34" charset="0"/>
              </a:rPr>
              <a:t>спас жизнь трём </a:t>
            </a:r>
            <a:r>
              <a:rPr lang="ru-RU" dirty="0" smtClean="0">
                <a:latin typeface="Arial Black" pitchFamily="34" charset="0"/>
              </a:rPr>
              <a:t>людям, </a:t>
            </a:r>
            <a:r>
              <a:rPr lang="ru-RU" dirty="0">
                <a:latin typeface="Arial Black" pitchFamily="34" charset="0"/>
              </a:rPr>
              <a:t>которых ожидала смертная казнь. Он действительно переживал за их судьбы. </a:t>
            </a:r>
            <a:r>
              <a:rPr lang="ru-RU" dirty="0" smtClean="0">
                <a:latin typeface="Arial Black" pitchFamily="34" charset="0"/>
              </a:rPr>
              <a:t>Том </a:t>
            </a:r>
            <a:r>
              <a:rPr lang="ru-RU" dirty="0">
                <a:solidFill>
                  <a:schemeClr val="accent2">
                    <a:lumMod val="50000"/>
                  </a:schemeClr>
                </a:solidFill>
                <a:latin typeface="Arial Black" pitchFamily="34" charset="0"/>
              </a:rPr>
              <a:t>содрогается от ужаса и </a:t>
            </a:r>
            <a:r>
              <a:rPr lang="ru-RU" dirty="0" smtClean="0">
                <a:solidFill>
                  <a:schemeClr val="accent2">
                    <a:lumMod val="50000"/>
                  </a:schemeClr>
                </a:solidFill>
                <a:latin typeface="Arial Black" pitchFamily="34" charset="0"/>
              </a:rPr>
              <a:t>жалости</a:t>
            </a:r>
            <a:r>
              <a:rPr lang="ru-RU" dirty="0" smtClean="0">
                <a:latin typeface="Arial Black" pitchFamily="34" charset="0"/>
              </a:rPr>
              <a:t> к ним, </a:t>
            </a:r>
            <a:r>
              <a:rPr lang="ru-RU" dirty="0">
                <a:latin typeface="Arial Black" pitchFamily="34" charset="0"/>
              </a:rPr>
              <a:t>между тем как чопорные вельможи, затянутые в шелк и бархат, выслушивают </a:t>
            </a:r>
            <a:r>
              <a:rPr lang="ru-RU" dirty="0" smtClean="0">
                <a:latin typeface="Arial Black" pitchFamily="34" charset="0"/>
              </a:rPr>
              <a:t>рассказы осужденных </a:t>
            </a:r>
            <a:r>
              <a:rPr lang="ru-RU" dirty="0">
                <a:latin typeface="Arial Black" pitchFamily="34" charset="0"/>
              </a:rPr>
              <a:t>с равнодушием людей, уже давно потерявших способность сочувствовать чужому горю.</a:t>
            </a:r>
          </a:p>
          <a:p>
            <a:r>
              <a:rPr lang="ru-RU" dirty="0" smtClean="0">
                <a:latin typeface="Arial Black" pitchFamily="34" charset="0"/>
              </a:rPr>
              <a:t>Люди </a:t>
            </a:r>
            <a:r>
              <a:rPr lang="ru-RU" dirty="0">
                <a:latin typeface="Arial Black" pitchFamily="34" charset="0"/>
              </a:rPr>
              <a:t>были восхищены поступком Тома, они не ожидали такого </a:t>
            </a:r>
            <a:r>
              <a:rPr lang="ru-RU" dirty="0">
                <a:solidFill>
                  <a:schemeClr val="accent2">
                    <a:lumMod val="50000"/>
                  </a:schemeClr>
                </a:solidFill>
                <a:latin typeface="Arial Black" pitchFamily="34" charset="0"/>
              </a:rPr>
              <a:t>милосердия</a:t>
            </a:r>
            <a:r>
              <a:rPr lang="ru-RU" dirty="0">
                <a:latin typeface="Arial Black" pitchFamily="34" charset="0"/>
              </a:rPr>
              <a:t> от принца. </a:t>
            </a:r>
            <a:endParaRPr lang="ru-RU" dirty="0" smtClean="0">
              <a:latin typeface="Arial Black" pitchFamily="34" charset="0"/>
            </a:endParaRPr>
          </a:p>
          <a:p>
            <a:r>
              <a:rPr lang="ru-RU" dirty="0" smtClean="0">
                <a:solidFill>
                  <a:schemeClr val="accent2">
                    <a:lumMod val="50000"/>
                  </a:schemeClr>
                </a:solidFill>
                <a:latin typeface="Arial Black" pitchFamily="34" charset="0"/>
              </a:rPr>
              <a:t>«</a:t>
            </a:r>
            <a:r>
              <a:rPr lang="ru-RU" dirty="0">
                <a:solidFill>
                  <a:schemeClr val="accent2">
                    <a:lumMod val="50000"/>
                  </a:schemeClr>
                </a:solidFill>
                <a:latin typeface="Arial Black" pitchFamily="34" charset="0"/>
              </a:rPr>
              <a:t>Так пусть же отныне воля короля будет законом милости, а не законом крови!» — восклицает Том </a:t>
            </a:r>
            <a:r>
              <a:rPr lang="ru-RU" dirty="0" err="1">
                <a:solidFill>
                  <a:schemeClr val="accent2">
                    <a:lumMod val="50000"/>
                  </a:schemeClr>
                </a:solidFill>
                <a:latin typeface="Arial Black" pitchFamily="34" charset="0"/>
              </a:rPr>
              <a:t>Кенти</a:t>
            </a:r>
            <a:r>
              <a:rPr lang="ru-RU" dirty="0" smtClean="0">
                <a:solidFill>
                  <a:schemeClr val="accent2">
                    <a:lumMod val="50000"/>
                  </a:schemeClr>
                </a:solidFill>
                <a:latin typeface="Arial Black" pitchFamily="34" charset="0"/>
              </a:rPr>
              <a:t>.</a:t>
            </a:r>
            <a:endParaRPr lang="ru-RU" dirty="0">
              <a:latin typeface="Arial Black" pitchFamily="34" charset="0"/>
            </a:endParaRPr>
          </a:p>
        </p:txBody>
      </p:sp>
      <p:sp>
        <p:nvSpPr>
          <p:cNvPr id="3" name="Прямоугольник 2"/>
          <p:cNvSpPr/>
          <p:nvPr/>
        </p:nvSpPr>
        <p:spPr>
          <a:xfrm>
            <a:off x="179512" y="116346"/>
            <a:ext cx="8784976" cy="707886"/>
          </a:xfrm>
          <a:prstGeom prst="rect">
            <a:avLst/>
          </a:prstGeom>
        </p:spPr>
        <p:txBody>
          <a:bodyPr wrap="square">
            <a:spAutoFit/>
          </a:bodyPr>
          <a:lstStyle/>
          <a:p>
            <a:r>
              <a:rPr lang="ru-RU" sz="2000" dirty="0">
                <a:solidFill>
                  <a:schemeClr val="accent2">
                    <a:lumMod val="50000"/>
                  </a:schemeClr>
                </a:solidFill>
                <a:latin typeface="Arial Black" pitchFamily="34" charset="0"/>
              </a:rPr>
              <a:t>Том </a:t>
            </a:r>
            <a:r>
              <a:rPr lang="ru-RU" sz="2000" dirty="0" err="1">
                <a:solidFill>
                  <a:schemeClr val="accent2">
                    <a:lumMod val="50000"/>
                  </a:schemeClr>
                </a:solidFill>
                <a:latin typeface="Arial Black" pitchFamily="34" charset="0"/>
              </a:rPr>
              <a:t>Кенти</a:t>
            </a:r>
            <a:r>
              <a:rPr lang="ru-RU" sz="2000" dirty="0">
                <a:solidFill>
                  <a:schemeClr val="accent2">
                    <a:lumMod val="50000"/>
                  </a:schemeClr>
                </a:solidFill>
                <a:latin typeface="Arial Black" pitchFamily="34" charset="0"/>
              </a:rPr>
              <a:t> </a:t>
            </a:r>
            <a:r>
              <a:rPr lang="ru-RU" sz="2000" dirty="0" smtClean="0">
                <a:solidFill>
                  <a:schemeClr val="accent2">
                    <a:lumMod val="50000"/>
                  </a:schemeClr>
                </a:solidFill>
                <a:latin typeface="Arial Black" pitchFamily="34" charset="0"/>
              </a:rPr>
              <a:t>– король проявляет милосердие</a:t>
            </a:r>
            <a:r>
              <a:rPr lang="ru-RU" sz="2000" dirty="0">
                <a:solidFill>
                  <a:schemeClr val="accent2">
                    <a:lumMod val="50000"/>
                  </a:schemeClr>
                </a:solidFill>
                <a:latin typeface="Arial Black" pitchFamily="34" charset="0"/>
              </a:rPr>
              <a:t>, благородство, </a:t>
            </a:r>
            <a:r>
              <a:rPr lang="ru-RU" sz="2000" dirty="0" smtClean="0">
                <a:solidFill>
                  <a:schemeClr val="accent2">
                    <a:lumMod val="50000"/>
                  </a:schemeClr>
                </a:solidFill>
                <a:latin typeface="Arial Black" pitchFamily="34" charset="0"/>
              </a:rPr>
              <a:t>доброту, чувство справедливости, смекалку.</a:t>
            </a:r>
            <a:endParaRPr lang="ru-RU" sz="2000" dirty="0">
              <a:solidFill>
                <a:schemeClr val="accent2">
                  <a:lumMod val="50000"/>
                </a:schemeClr>
              </a:solidFill>
              <a:latin typeface="Arial Black" pitchFamily="34" charset="0"/>
            </a:endParaRPr>
          </a:p>
        </p:txBody>
      </p:sp>
      <p:sp>
        <p:nvSpPr>
          <p:cNvPr id="4" name="Прямоугольник 3"/>
          <p:cNvSpPr/>
          <p:nvPr/>
        </p:nvSpPr>
        <p:spPr>
          <a:xfrm>
            <a:off x="5076056" y="806680"/>
            <a:ext cx="3888432" cy="5909310"/>
          </a:xfrm>
          <a:prstGeom prst="rect">
            <a:avLst/>
          </a:prstGeom>
          <a:solidFill>
            <a:schemeClr val="accent5">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r>
              <a:rPr lang="ru-RU" dirty="0" smtClean="0">
                <a:latin typeface="Arial Black" pitchFamily="34" charset="0"/>
              </a:rPr>
              <a:t>	НО!</a:t>
            </a:r>
            <a:br>
              <a:rPr lang="ru-RU" dirty="0" smtClean="0">
                <a:latin typeface="Arial Black" pitchFamily="34" charset="0"/>
              </a:rPr>
            </a:br>
            <a:r>
              <a:rPr lang="ru-RU" dirty="0" smtClean="0">
                <a:latin typeface="Arial Black" pitchFamily="34" charset="0"/>
              </a:rPr>
              <a:t>Том </a:t>
            </a:r>
            <a:r>
              <a:rPr lang="ru-RU" dirty="0">
                <a:latin typeface="Arial Black" pitchFamily="34" charset="0"/>
              </a:rPr>
              <a:t>в финале повести не без удовольствия начинает привыкать к придворной </a:t>
            </a:r>
            <a:r>
              <a:rPr lang="ru-RU" dirty="0" smtClean="0">
                <a:latin typeface="Arial Black" pitchFamily="34" charset="0"/>
              </a:rPr>
              <a:t>роскоши.</a:t>
            </a:r>
            <a:r>
              <a:rPr lang="ru-RU" dirty="0">
                <a:latin typeface="Arial Black" pitchFamily="34" charset="0"/>
              </a:rPr>
              <a:t> Оказывается, и простой человек способен подвергаться дурным </a:t>
            </a:r>
            <a:r>
              <a:rPr lang="ru-RU" dirty="0" smtClean="0">
                <a:latin typeface="Arial Black" pitchFamily="34" charset="0"/>
              </a:rPr>
              <a:t>влияниям</a:t>
            </a:r>
            <a:r>
              <a:rPr lang="ru-RU" dirty="0">
                <a:latin typeface="Arial Black" pitchFamily="34" charset="0"/>
              </a:rPr>
              <a:t>. Став королем, Том </a:t>
            </a:r>
            <a:r>
              <a:rPr lang="ru-RU" dirty="0" err="1">
                <a:latin typeface="Arial Black" pitchFamily="34" charset="0"/>
              </a:rPr>
              <a:t>Кенти</a:t>
            </a:r>
            <a:r>
              <a:rPr lang="ru-RU" dirty="0">
                <a:latin typeface="Arial Black" pitchFamily="34" charset="0"/>
              </a:rPr>
              <a:t> «</a:t>
            </a:r>
            <a:r>
              <a:rPr lang="ru-RU" dirty="0">
                <a:solidFill>
                  <a:schemeClr val="accent2">
                    <a:lumMod val="50000"/>
                  </a:schemeClr>
                </a:solidFill>
                <a:latin typeface="Arial Black" pitchFamily="34" charset="0"/>
              </a:rPr>
              <a:t>любил свои роскошные наряды </a:t>
            </a:r>
            <a:r>
              <a:rPr lang="ru-RU" dirty="0">
                <a:latin typeface="Arial Black" pitchFamily="34" charset="0"/>
              </a:rPr>
              <a:t>и заказывал себе новые. Он нашел, что </a:t>
            </a:r>
            <a:r>
              <a:rPr lang="ru-RU" dirty="0">
                <a:solidFill>
                  <a:schemeClr val="accent2">
                    <a:lumMod val="50000"/>
                  </a:schemeClr>
                </a:solidFill>
                <a:latin typeface="Arial Black" pitchFamily="34" charset="0"/>
              </a:rPr>
              <a:t>четырехсот слуг недостаточно для его величия</a:t>
            </a:r>
            <a:r>
              <a:rPr lang="ru-RU" dirty="0">
                <a:latin typeface="Arial Black" pitchFamily="34" charset="0"/>
              </a:rPr>
              <a:t>, и утроил их число. Лесть придворных звучала для его слуха сладкой музыкой</a:t>
            </a:r>
            <a:r>
              <a:rPr lang="ru-RU" dirty="0" smtClean="0">
                <a:latin typeface="Arial Black" pitchFamily="34" charset="0"/>
              </a:rPr>
              <a:t>».</a:t>
            </a:r>
          </a:p>
          <a:p>
            <a:r>
              <a:rPr lang="ru-RU" dirty="0" smtClean="0">
                <a:solidFill>
                  <a:schemeClr val="accent2">
                    <a:lumMod val="50000"/>
                  </a:schemeClr>
                </a:solidFill>
                <a:latin typeface="Arial Black" pitchFamily="34" charset="0"/>
              </a:rPr>
              <a:t>Человека могут менять обстоятельства. </a:t>
            </a:r>
            <a:r>
              <a:rPr lang="ru-RU" dirty="0" smtClean="0">
                <a:latin typeface="Arial Black" pitchFamily="34" charset="0"/>
              </a:rPr>
              <a:t>Том остаётся собой, благодаря встречи с матерью.</a:t>
            </a:r>
            <a:endParaRPr lang="ru-RU" dirty="0">
              <a:latin typeface="Arial Black" pitchFamily="34" charset="0"/>
            </a:endParaRPr>
          </a:p>
        </p:txBody>
      </p:sp>
      <p:grpSp>
        <p:nvGrpSpPr>
          <p:cNvPr id="5" name="Группа 4"/>
          <p:cNvGrpSpPr/>
          <p:nvPr/>
        </p:nvGrpSpPr>
        <p:grpSpPr>
          <a:xfrm>
            <a:off x="3491880" y="6093296"/>
            <a:ext cx="963466" cy="646331"/>
            <a:chOff x="7812360" y="2026595"/>
            <a:chExt cx="963466" cy="646331"/>
          </a:xfrm>
        </p:grpSpPr>
        <p:pic>
          <p:nvPicPr>
            <p:cNvPr id="6" name="Picture 2" descr="iBooks Icon | Yosemite Flat Iconset | dtafalon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87817" y="2026595"/>
              <a:ext cx="688009" cy="646331"/>
            </a:xfrm>
            <a:prstGeom prst="rect">
              <a:avLst/>
            </a:prstGeom>
            <a:noFill/>
          </p:spPr>
          <p:txBody>
            <a:bodyPr wrap="none" rtlCol="0">
              <a:spAutoFit/>
            </a:bodyPr>
            <a:lstStyle/>
            <a:p>
              <a:r>
                <a:rPr lang="ru-RU" b="1" dirty="0" smtClean="0">
                  <a:solidFill>
                    <a:schemeClr val="accent6">
                      <a:lumMod val="75000"/>
                    </a:schemeClr>
                  </a:solidFill>
                </a:rPr>
                <a:t>с. 92,</a:t>
              </a:r>
            </a:p>
            <a:p>
              <a:r>
                <a:rPr lang="ru-RU" b="1" dirty="0" smtClean="0">
                  <a:solidFill>
                    <a:schemeClr val="accent6">
                      <a:lumMod val="75000"/>
                    </a:schemeClr>
                  </a:solidFill>
                </a:rPr>
                <a:t> 112</a:t>
              </a:r>
              <a:endParaRPr lang="ru-RU" b="1" dirty="0">
                <a:solidFill>
                  <a:schemeClr val="accent6">
                    <a:lumMod val="75000"/>
                  </a:schemeClr>
                </a:solidFill>
              </a:endParaRPr>
            </a:p>
          </p:txBody>
        </p:sp>
      </p:grpSp>
      <p:grpSp>
        <p:nvGrpSpPr>
          <p:cNvPr id="8" name="Группа 7"/>
          <p:cNvGrpSpPr/>
          <p:nvPr/>
        </p:nvGrpSpPr>
        <p:grpSpPr>
          <a:xfrm>
            <a:off x="6674549" y="5156636"/>
            <a:ext cx="1013390" cy="392951"/>
            <a:chOff x="7812360" y="2098603"/>
            <a:chExt cx="1013390" cy="392951"/>
          </a:xfrm>
        </p:grpSpPr>
        <p:pic>
          <p:nvPicPr>
            <p:cNvPr id="9" name="Picture 2" descr="iBooks Icon | Yosemite Flat Iconset | dtafalon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80033" y="2122222"/>
              <a:ext cx="745717" cy="369332"/>
            </a:xfrm>
            <a:prstGeom prst="rect">
              <a:avLst/>
            </a:prstGeom>
            <a:noFill/>
          </p:spPr>
          <p:txBody>
            <a:bodyPr wrap="none" rtlCol="0">
              <a:spAutoFit/>
            </a:bodyPr>
            <a:lstStyle/>
            <a:p>
              <a:r>
                <a:rPr lang="ru-RU" b="1" dirty="0" smtClean="0">
                  <a:solidFill>
                    <a:schemeClr val="accent6">
                      <a:lumMod val="75000"/>
                    </a:schemeClr>
                  </a:solidFill>
                </a:rPr>
                <a:t>с. 202</a:t>
              </a:r>
              <a:endParaRPr lang="ru-RU" b="1" dirty="0">
                <a:solidFill>
                  <a:schemeClr val="accent6">
                    <a:lumMod val="75000"/>
                  </a:schemeClr>
                </a:solidFill>
              </a:endParaRPr>
            </a:p>
          </p:txBody>
        </p:sp>
      </p:grpSp>
      <p:grpSp>
        <p:nvGrpSpPr>
          <p:cNvPr id="11" name="Группа 10"/>
          <p:cNvGrpSpPr/>
          <p:nvPr/>
        </p:nvGrpSpPr>
        <p:grpSpPr>
          <a:xfrm>
            <a:off x="7812360" y="6276409"/>
            <a:ext cx="1013390" cy="392951"/>
            <a:chOff x="7812360" y="2098603"/>
            <a:chExt cx="1013390" cy="392951"/>
          </a:xfrm>
        </p:grpSpPr>
        <p:pic>
          <p:nvPicPr>
            <p:cNvPr id="12" name="Picture 2" descr="iBooks Icon | Yosemite Flat Iconset | dtafalon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80033" y="2122222"/>
              <a:ext cx="745717" cy="369332"/>
            </a:xfrm>
            <a:prstGeom prst="rect">
              <a:avLst/>
            </a:prstGeom>
            <a:noFill/>
          </p:spPr>
          <p:txBody>
            <a:bodyPr wrap="none" rtlCol="0">
              <a:spAutoFit/>
            </a:bodyPr>
            <a:lstStyle/>
            <a:p>
              <a:r>
                <a:rPr lang="ru-RU" b="1" dirty="0" smtClean="0">
                  <a:solidFill>
                    <a:schemeClr val="accent6">
                      <a:lumMod val="75000"/>
                    </a:schemeClr>
                  </a:solidFill>
                </a:rPr>
                <a:t>с. 208</a:t>
              </a:r>
              <a:endParaRPr lang="ru-RU" b="1" dirty="0">
                <a:solidFill>
                  <a:schemeClr val="accent6">
                    <a:lumMod val="75000"/>
                  </a:schemeClr>
                </a:solidFill>
              </a:endParaRPr>
            </a:p>
          </p:txBody>
        </p:sp>
      </p:grpSp>
    </p:spTree>
    <p:extLst>
      <p:ext uri="{BB962C8B-B14F-4D97-AF65-F5344CB8AC3E}">
        <p14:creationId xmlns:p14="http://schemas.microsoft.com/office/powerpoint/2010/main" val="87196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9862"/>
            <a:ext cx="8280920" cy="738664"/>
          </a:xfrm>
          <a:prstGeom prst="rect">
            <a:avLst/>
          </a:prstGeom>
        </p:spPr>
        <p:txBody>
          <a:bodyPr wrap="square">
            <a:spAutoFit/>
          </a:bodyPr>
          <a:lstStyle/>
          <a:p>
            <a:r>
              <a:rPr lang="ru-RU" sz="2400" b="1" dirty="0">
                <a:solidFill>
                  <a:schemeClr val="accent2">
                    <a:lumMod val="50000"/>
                  </a:schemeClr>
                </a:solidFill>
                <a:latin typeface="Arial Black" pitchFamily="34" charset="0"/>
              </a:rPr>
              <a:t>Королевский двор</a:t>
            </a:r>
            <a:r>
              <a:rPr lang="ru-RU" dirty="0">
                <a:latin typeface="Arial Black" pitchFamily="34" charset="0"/>
              </a:rPr>
              <a:t> — это мир нелепых условностей и ненужной роскоши. </a:t>
            </a:r>
          </a:p>
        </p:txBody>
      </p:sp>
      <p:sp>
        <p:nvSpPr>
          <p:cNvPr id="4" name="Прямоугольник 3"/>
          <p:cNvSpPr/>
          <p:nvPr/>
        </p:nvSpPr>
        <p:spPr>
          <a:xfrm>
            <a:off x="107504" y="686193"/>
            <a:ext cx="8856984" cy="923330"/>
          </a:xfrm>
          <a:prstGeom prst="rect">
            <a:avLst/>
          </a:prstGeom>
        </p:spPr>
        <p:txBody>
          <a:bodyPr wrap="square">
            <a:spAutoFit/>
          </a:bodyPr>
          <a:lstStyle/>
          <a:p>
            <a:r>
              <a:rPr lang="ru-RU" dirty="0">
                <a:latin typeface="Arial Black" pitchFamily="34" charset="0"/>
              </a:rPr>
              <a:t>Марк Твен высмеивает порядки, узаконенные </a:t>
            </a:r>
            <a:r>
              <a:rPr lang="ru-RU" dirty="0" smtClean="0">
                <a:latin typeface="Arial Black" pitchFamily="34" charset="0"/>
              </a:rPr>
              <a:t>дворянством:</a:t>
            </a:r>
          </a:p>
          <a:p>
            <a:pPr marL="285750" indent="-285750">
              <a:buFont typeface="Arial" pitchFamily="34" charset="0"/>
              <a:buChar char="•"/>
            </a:pPr>
            <a:r>
              <a:rPr lang="ru-RU" dirty="0" smtClean="0">
                <a:latin typeface="Arial Black" pitchFamily="34" charset="0"/>
              </a:rPr>
              <a:t>Увы</a:t>
            </a:r>
            <a:r>
              <a:rPr lang="ru-RU" dirty="0">
                <a:latin typeface="Arial Black" pitchFamily="34" charset="0"/>
              </a:rPr>
              <a:t>! Наследственного чесальщика в Англии не существовало</a:t>
            </a:r>
            <a:r>
              <a:rPr lang="ru-RU" dirty="0" smtClean="0">
                <a:latin typeface="Arial Black" pitchFamily="34" charset="0"/>
              </a:rPr>
              <a:t>.</a:t>
            </a:r>
          </a:p>
          <a:p>
            <a:pPr marL="285750" indent="-285750">
              <a:buFont typeface="Arial" pitchFamily="34" charset="0"/>
              <a:buChar char="•"/>
            </a:pPr>
            <a:r>
              <a:rPr lang="ru-RU" dirty="0" smtClean="0">
                <a:latin typeface="Arial Black" pitchFamily="34" charset="0"/>
              </a:rPr>
              <a:t>Церемония одевания и т.д.</a:t>
            </a:r>
            <a:endParaRPr lang="ru-RU" dirty="0">
              <a:latin typeface="Arial Black" pitchFamily="34" charset="0"/>
            </a:endParaRPr>
          </a:p>
        </p:txBody>
      </p:sp>
      <p:pic>
        <p:nvPicPr>
          <p:cNvPr id="6154" name="Picture 10" descr="Сказка Принц и нищий, Марк Твен - читать для детей онла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63" y="1609592"/>
            <a:ext cx="7417266" cy="5059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7757930" y="456806"/>
            <a:ext cx="1242620" cy="392951"/>
            <a:chOff x="7812360" y="2098603"/>
            <a:chExt cx="1242620" cy="392951"/>
          </a:xfrm>
        </p:grpSpPr>
        <p:pic>
          <p:nvPicPr>
            <p:cNvPr id="6" name="Picture 2" descr="iBooks Icon | Yosemite Flat Iconset | dtafalon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80033" y="2122222"/>
              <a:ext cx="974947" cy="369332"/>
            </a:xfrm>
            <a:prstGeom prst="rect">
              <a:avLst/>
            </a:prstGeom>
            <a:noFill/>
          </p:spPr>
          <p:txBody>
            <a:bodyPr wrap="none" rtlCol="0">
              <a:spAutoFit/>
            </a:bodyPr>
            <a:lstStyle/>
            <a:p>
              <a:r>
                <a:rPr lang="ru-RU" b="1" dirty="0" smtClean="0">
                  <a:solidFill>
                    <a:schemeClr val="accent6">
                      <a:lumMod val="75000"/>
                    </a:schemeClr>
                  </a:solidFill>
                </a:rPr>
                <a:t>с. 41, 88</a:t>
              </a:r>
              <a:endParaRPr lang="ru-RU" b="1" dirty="0">
                <a:solidFill>
                  <a:schemeClr val="accent6">
                    <a:lumMod val="75000"/>
                  </a:schemeClr>
                </a:solidFill>
              </a:endParaRPr>
            </a:p>
          </p:txBody>
        </p:sp>
      </p:grpSp>
    </p:spTree>
    <p:extLst>
      <p:ext uri="{BB962C8B-B14F-4D97-AF65-F5344CB8AC3E}">
        <p14:creationId xmlns:p14="http://schemas.microsoft.com/office/powerpoint/2010/main" val="410332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90611"/>
            <a:ext cx="3600399" cy="2554545"/>
          </a:xfrm>
          <a:prstGeom prst="rect">
            <a:avLst/>
          </a:prstGeom>
        </p:spPr>
        <p:txBody>
          <a:bodyPr wrap="square">
            <a:spAutoFit/>
          </a:bodyPr>
          <a:lstStyle/>
          <a:p>
            <a:r>
              <a:rPr lang="ru-RU" sz="2000" dirty="0">
                <a:latin typeface="Arial Black" pitchFamily="34" charset="0"/>
              </a:rPr>
              <a:t>Сцены, изображающие дворцовый быт, </a:t>
            </a:r>
            <a:r>
              <a:rPr lang="ru-RU" sz="2000" dirty="0" smtClean="0">
                <a:latin typeface="Arial Black" pitchFamily="34" charset="0"/>
              </a:rPr>
              <a:t>специально </a:t>
            </a:r>
            <a:r>
              <a:rPr lang="ru-RU" sz="2000" dirty="0">
                <a:latin typeface="Arial Black" pitchFamily="34" charset="0"/>
              </a:rPr>
              <a:t>чередуются с картинами безотрадной жизни </a:t>
            </a:r>
            <a:r>
              <a:rPr lang="ru-RU" sz="2000" dirty="0" smtClean="0">
                <a:latin typeface="Arial Black" pitchFamily="34" charset="0"/>
              </a:rPr>
              <a:t>народа (злоключения Эдуарда). Почему?</a:t>
            </a:r>
            <a:endParaRPr lang="ru-RU" sz="2000" dirty="0">
              <a:latin typeface="Arial Black" pitchFamily="34" charset="0"/>
            </a:endParaRPr>
          </a:p>
        </p:txBody>
      </p:sp>
      <p:pic>
        <p:nvPicPr>
          <p:cNvPr id="14338" name="Picture 2" descr="Принц и нищий [Марк Твен] купить книгу в Киеве, Украина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11960" y="116632"/>
            <a:ext cx="4908872"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Книга - Твен М. Принц и нищий из серии Внеклассное чтение от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1560" y="3193756"/>
            <a:ext cx="4813881" cy="3468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6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1932" y="188640"/>
            <a:ext cx="8554563" cy="1846659"/>
          </a:xfrm>
          <a:prstGeom prst="rect">
            <a:avLst/>
          </a:prstGeom>
        </p:spPr>
        <p:txBody>
          <a:bodyPr wrap="square">
            <a:spAutoFit/>
          </a:bodyPr>
          <a:lstStyle/>
          <a:p>
            <a:r>
              <a:rPr lang="ru-RU" sz="2400" dirty="0">
                <a:solidFill>
                  <a:schemeClr val="accent2">
                    <a:lumMod val="75000"/>
                  </a:schemeClr>
                </a:solidFill>
                <a:latin typeface="Arial Black" pitchFamily="34" charset="0"/>
              </a:rPr>
              <a:t>Эдуард</a:t>
            </a:r>
            <a:r>
              <a:rPr lang="ru-RU" dirty="0">
                <a:latin typeface="Arial Black" pitchFamily="34" charset="0"/>
              </a:rPr>
              <a:t> живёт в закрытом мирке достатка и материального благополучия, даже не подозревая о нуждах подданных. Встретив своего двойника, юный принц наивно расспрашивает об отношении его сестёр к прислуге. Эдуарду и в голову не приходит, что кто-то в его стране не имеет не только слуг, но и куска хлеба</a:t>
            </a:r>
            <a:r>
              <a:rPr lang="ru-RU" dirty="0" smtClean="0">
                <a:latin typeface="Arial Black" pitchFamily="34" charset="0"/>
              </a:rPr>
              <a:t>. </a:t>
            </a:r>
            <a:endParaRPr lang="ru-RU" dirty="0">
              <a:latin typeface="Arial Black" pitchFamily="34" charset="0"/>
            </a:endParaRPr>
          </a:p>
        </p:txBody>
      </p:sp>
      <p:pic>
        <p:nvPicPr>
          <p:cNvPr id="5" name="Picture 2" descr="Сообщество иллюстраторов | Иллюстрации и иллюстраторы России и и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8740352"/>
            <a:ext cx="648072" cy="9269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Сказка Принц и нищий, Марк Твен - читать для детей онлай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908" y="2042058"/>
            <a:ext cx="3369987" cy="4560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Сказка Принц и нищий, Марк Твен - читать для детей онлай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031" y="1774172"/>
            <a:ext cx="3519907" cy="4824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6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6877"/>
            <a:ext cx="4882156" cy="3970318"/>
          </a:xfrm>
          <a:prstGeom prst="rect">
            <a:avLst/>
          </a:prstGeom>
        </p:spPr>
        <p:txBody>
          <a:bodyPr wrap="square">
            <a:spAutoFit/>
          </a:bodyPr>
          <a:lstStyle/>
          <a:p>
            <a:r>
              <a:rPr lang="ru-RU" dirty="0">
                <a:solidFill>
                  <a:schemeClr val="tx1">
                    <a:lumMod val="95000"/>
                    <a:lumOff val="5000"/>
                  </a:schemeClr>
                </a:solidFill>
                <a:latin typeface="Arial Black" pitchFamily="34" charset="0"/>
              </a:rPr>
              <a:t>Характер принца, как и характер Тома, раскрывается лишь после того, как он оказывается на месте бедняка</a:t>
            </a:r>
            <a:r>
              <a:rPr lang="ru-RU" dirty="0" smtClean="0">
                <a:solidFill>
                  <a:schemeClr val="tx1">
                    <a:lumMod val="95000"/>
                    <a:lumOff val="5000"/>
                  </a:schemeClr>
                </a:solidFill>
                <a:latin typeface="Arial Black" pitchFamily="34" charset="0"/>
              </a:rPr>
              <a:t>. </a:t>
            </a:r>
            <a:r>
              <a:rPr lang="ru-RU" dirty="0">
                <a:solidFill>
                  <a:schemeClr val="tx1">
                    <a:lumMod val="95000"/>
                    <a:lumOff val="5000"/>
                  </a:schemeClr>
                </a:solidFill>
                <a:latin typeface="Arial Black" pitchFamily="34" charset="0"/>
              </a:rPr>
              <a:t>Эдуард Тюдор, бродя по пыльным дорогам Англии, знакомится с последствиями правления своего отца: голодом, холодом, нищетой и </a:t>
            </a:r>
            <a:r>
              <a:rPr lang="ru-RU" dirty="0" smtClean="0">
                <a:solidFill>
                  <a:schemeClr val="tx1">
                    <a:lumMod val="95000"/>
                    <a:lumOff val="5000"/>
                  </a:schemeClr>
                </a:solidFill>
                <a:latin typeface="Arial Black" pitchFamily="34" charset="0"/>
              </a:rPr>
              <a:t>страданиями. Наследник </a:t>
            </a:r>
            <a:r>
              <a:rPr lang="ru-RU" dirty="0">
                <a:solidFill>
                  <a:schemeClr val="tx1">
                    <a:lumMod val="95000"/>
                    <a:lumOff val="5000"/>
                  </a:schemeClr>
                </a:solidFill>
                <a:latin typeface="Arial Black" pitchFamily="34" charset="0"/>
              </a:rPr>
              <a:t>узнает о жизни простого народа, от которого он всегда был так </a:t>
            </a:r>
            <a:r>
              <a:rPr lang="ru-RU" dirty="0" smtClean="0">
                <a:solidFill>
                  <a:schemeClr val="tx1">
                    <a:lumMod val="95000"/>
                    <a:lumOff val="5000"/>
                  </a:schemeClr>
                </a:solidFill>
                <a:latin typeface="Arial Black" pitchFamily="34" charset="0"/>
              </a:rPr>
              <a:t>далёк, о </a:t>
            </a:r>
            <a:r>
              <a:rPr lang="ru-RU" dirty="0">
                <a:solidFill>
                  <a:schemeClr val="tx1">
                    <a:lumMod val="95000"/>
                    <a:lumOff val="5000"/>
                  </a:schemeClr>
                </a:solidFill>
                <a:latin typeface="Arial Black" pitchFamily="34" charset="0"/>
              </a:rPr>
              <a:t>жестокости многих английских законов, о несправедливости по отношению к самым бедным его подданным. </a:t>
            </a:r>
          </a:p>
        </p:txBody>
      </p:sp>
      <p:pic>
        <p:nvPicPr>
          <p:cNvPr id="5" name="Picture 2" descr="Сообщество иллюстраторов | Иллюстрации и иллюстраторы России и и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8740352"/>
            <a:ext cx="648072" cy="926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Сообщество иллюстраторов | Иллюстрации и иллюстраторы России и и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2366"/>
            <a:ext cx="2563751" cy="36667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952" y="4115246"/>
            <a:ext cx="8640960" cy="2800767"/>
          </a:xfrm>
          <a:prstGeom prst="rect">
            <a:avLst/>
          </a:prstGeom>
        </p:spPr>
        <p:txBody>
          <a:bodyPr wrap="square">
            <a:spAutoFit/>
          </a:bodyPr>
          <a:lstStyle/>
          <a:p>
            <a:pPr marL="285750" indent="-285750">
              <a:buFont typeface="Arial" pitchFamily="34" charset="0"/>
              <a:buChar char="•"/>
            </a:pPr>
            <a:r>
              <a:rPr lang="ru-RU" sz="2200" b="1" i="1" dirty="0" smtClean="0">
                <a:solidFill>
                  <a:schemeClr val="accent6">
                    <a:lumMod val="50000"/>
                  </a:schemeClr>
                </a:solidFill>
              </a:rPr>
              <a:t>В шайке разбойников:</a:t>
            </a:r>
            <a:r>
              <a:rPr lang="ru-RU" sz="2200" b="1" i="1" dirty="0">
                <a:solidFill>
                  <a:schemeClr val="accent6">
                    <a:lumMod val="50000"/>
                  </a:schemeClr>
                </a:solidFill>
              </a:rPr>
              <a:t>«…стащив с себя лохмотья, обнажили спины, исполосованные старыми, зажившими рубцами от плетей; один откинул волосы и показал место, где было когда-то левое ухо; другой показал клеймо на плече — букву V, и изувеченное ухо;</a:t>
            </a:r>
          </a:p>
          <a:p>
            <a:pPr marL="285750" indent="-285750">
              <a:buFont typeface="Arial" pitchFamily="34" charset="0"/>
              <a:buChar char="•"/>
            </a:pPr>
            <a:r>
              <a:rPr lang="ru-RU" sz="2200" b="1" i="1" dirty="0" smtClean="0">
                <a:solidFill>
                  <a:schemeClr val="accent6">
                    <a:lumMod val="50000"/>
                  </a:schemeClr>
                </a:solidFill>
              </a:rPr>
              <a:t>Юноша нашёл сокола и будет казнён;</a:t>
            </a:r>
          </a:p>
          <a:p>
            <a:pPr marL="285750" indent="-285750">
              <a:buFont typeface="Arial" pitchFamily="34" charset="0"/>
              <a:buChar char="•"/>
            </a:pPr>
            <a:r>
              <a:rPr lang="ru-RU" sz="2200" b="1" i="1" dirty="0" smtClean="0">
                <a:solidFill>
                  <a:schemeClr val="accent6">
                    <a:lumMod val="50000"/>
                  </a:schemeClr>
                </a:solidFill>
              </a:rPr>
              <a:t>История </a:t>
            </a:r>
            <a:r>
              <a:rPr lang="ru-RU" sz="2200" b="1" i="1" dirty="0" err="1" smtClean="0">
                <a:solidFill>
                  <a:schemeClr val="accent6">
                    <a:lumMod val="50000"/>
                  </a:schemeClr>
                </a:solidFill>
              </a:rPr>
              <a:t>Йокела</a:t>
            </a:r>
            <a:r>
              <a:rPr lang="ru-RU" sz="2200" b="1" i="1" dirty="0" smtClean="0">
                <a:solidFill>
                  <a:schemeClr val="accent6">
                    <a:lumMod val="50000"/>
                  </a:schemeClr>
                </a:solidFill>
              </a:rPr>
              <a:t>;</a:t>
            </a:r>
          </a:p>
          <a:p>
            <a:pPr marL="285750" indent="-285750">
              <a:buFont typeface="Arial" pitchFamily="34" charset="0"/>
              <a:buChar char="•"/>
            </a:pPr>
            <a:r>
              <a:rPr lang="ru-RU" sz="2200" b="1" i="1" dirty="0" smtClean="0">
                <a:solidFill>
                  <a:schemeClr val="accent6">
                    <a:lumMod val="50000"/>
                  </a:schemeClr>
                </a:solidFill>
              </a:rPr>
              <a:t>Женщин иной веры сожгли на глазах дочерей и т.д.</a:t>
            </a:r>
            <a:endParaRPr lang="ru-RU" sz="2200" b="1" i="1" dirty="0">
              <a:solidFill>
                <a:schemeClr val="accent6">
                  <a:lumMod val="50000"/>
                </a:schemeClr>
              </a:solidFill>
            </a:endParaRPr>
          </a:p>
        </p:txBody>
      </p:sp>
    </p:spTree>
    <p:extLst>
      <p:ext uri="{BB962C8B-B14F-4D97-AF65-F5344CB8AC3E}">
        <p14:creationId xmlns:p14="http://schemas.microsoft.com/office/powerpoint/2010/main" val="589363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27357" cy="3693319"/>
          </a:xfrm>
          <a:prstGeom prst="rect">
            <a:avLst/>
          </a:prstGeom>
        </p:spPr>
        <p:txBody>
          <a:bodyPr wrap="square">
            <a:spAutoFit/>
          </a:bodyPr>
          <a:lstStyle/>
          <a:p>
            <a:r>
              <a:rPr lang="ru-RU" dirty="0" smtClean="0">
                <a:latin typeface="Arial Black" pitchFamily="34" charset="0"/>
              </a:rPr>
              <a:t>Читатель </a:t>
            </a:r>
            <a:r>
              <a:rPr lang="ru-RU" dirty="0">
                <a:latin typeface="Arial Black" pitchFamily="34" charset="0"/>
              </a:rPr>
              <a:t>замечает в Эдуарде </a:t>
            </a:r>
            <a:r>
              <a:rPr lang="ru-RU" dirty="0">
                <a:solidFill>
                  <a:schemeClr val="accent2">
                    <a:lumMod val="75000"/>
                  </a:schemeClr>
                </a:solidFill>
                <a:latin typeface="Arial Black" pitchFamily="34" charset="0"/>
              </a:rPr>
              <a:t>обострённое чувство справедливости</a:t>
            </a:r>
            <a:r>
              <a:rPr lang="ru-RU" dirty="0">
                <a:latin typeface="Arial Black" pitchFamily="34" charset="0"/>
              </a:rPr>
              <a:t>. Наследник престола, в отличие от своего отца-тирана, не может оставаться равнодушным, когда в его </a:t>
            </a:r>
            <a:r>
              <a:rPr lang="ru-RU" dirty="0" smtClean="0">
                <a:latin typeface="Arial Black" pitchFamily="34" charset="0"/>
              </a:rPr>
              <a:t>присутствии </a:t>
            </a:r>
            <a:r>
              <a:rPr lang="ru-RU" dirty="0">
                <a:latin typeface="Arial Black" pitchFamily="34" charset="0"/>
              </a:rPr>
              <a:t>обижают беззащитного</a:t>
            </a:r>
            <a:r>
              <a:rPr lang="ru-RU" dirty="0" smtClean="0">
                <a:latin typeface="Arial Black" pitchFamily="34" charset="0"/>
              </a:rPr>
              <a:t>. (</a:t>
            </a:r>
            <a:r>
              <a:rPr lang="ru-RU" sz="1600" dirty="0" smtClean="0">
                <a:latin typeface="Arial Black" pitchFamily="34" charset="0"/>
              </a:rPr>
              <a:t>не идёт на воровство с Гуго</a:t>
            </a:r>
            <a:r>
              <a:rPr lang="ru-RU" dirty="0" smtClean="0">
                <a:latin typeface="Arial Black" pitchFamily="34" charset="0"/>
              </a:rPr>
              <a:t>)</a:t>
            </a:r>
            <a:endParaRPr lang="ru-RU" dirty="0">
              <a:latin typeface="Arial Black" pitchFamily="34" charset="0"/>
            </a:endParaRPr>
          </a:p>
          <a:p>
            <a:r>
              <a:rPr lang="ru-RU" dirty="0">
                <a:solidFill>
                  <a:schemeClr val="accent2">
                    <a:lumMod val="75000"/>
                  </a:schemeClr>
                </a:solidFill>
                <a:latin typeface="Arial Black" pitchFamily="34" charset="0"/>
              </a:rPr>
              <a:t>Храбрость и отвага </a:t>
            </a:r>
            <a:r>
              <a:rPr lang="ru-RU" dirty="0">
                <a:latin typeface="Arial Black" pitchFamily="34" charset="0"/>
              </a:rPr>
              <a:t>– две достойные черты характера, присущие </a:t>
            </a:r>
            <a:r>
              <a:rPr lang="ru-RU" dirty="0" smtClean="0">
                <a:latin typeface="Arial Black" pitchFamily="34" charset="0"/>
              </a:rPr>
              <a:t>молодому </a:t>
            </a:r>
            <a:r>
              <a:rPr lang="ru-RU" dirty="0">
                <a:latin typeface="Arial Black" pitchFamily="34" charset="0"/>
              </a:rPr>
              <a:t>принцу. Наследник престола не боится в одиночку бороться со своими обидчиками, даже зная о том, что никто из его слуг теперь не придёт ему на помощь. </a:t>
            </a:r>
            <a:endParaRPr lang="ru-RU" dirty="0" smtClean="0">
              <a:latin typeface="Arial Black" pitchFamily="34" charset="0"/>
            </a:endParaRPr>
          </a:p>
          <a:p>
            <a:r>
              <a:rPr lang="ru-RU" dirty="0" smtClean="0">
                <a:latin typeface="Arial Black" pitchFamily="34" charset="0"/>
              </a:rPr>
              <a:t>Жизнь </a:t>
            </a:r>
            <a:r>
              <a:rPr lang="ru-RU" dirty="0">
                <a:latin typeface="Arial Black" pitchFamily="34" charset="0"/>
              </a:rPr>
              <a:t>среди беднейших слоёв населения помогла Эдуарду познать самого </a:t>
            </a:r>
            <a:r>
              <a:rPr lang="ru-RU" dirty="0" smtClean="0">
                <a:latin typeface="Arial Black" pitchFamily="34" charset="0"/>
              </a:rPr>
              <a:t>себя, проявить </a:t>
            </a:r>
            <a:r>
              <a:rPr lang="ru-RU" dirty="0" smtClean="0">
                <a:solidFill>
                  <a:schemeClr val="accent2">
                    <a:lumMod val="75000"/>
                  </a:schemeClr>
                </a:solidFill>
                <a:latin typeface="Arial Black" pitchFamily="34" charset="0"/>
              </a:rPr>
              <a:t>милосердие и благородство</a:t>
            </a:r>
            <a:r>
              <a:rPr lang="ru-RU" dirty="0" smtClean="0">
                <a:latin typeface="Arial Black" pitchFamily="34" charset="0"/>
              </a:rPr>
              <a:t>. </a:t>
            </a:r>
            <a:r>
              <a:rPr lang="ru-RU" dirty="0">
                <a:latin typeface="Arial Black" pitchFamily="34" charset="0"/>
              </a:rPr>
              <a:t>Став королём, он точно знал, что он должен сделать для своих самых обделённых подданных.</a:t>
            </a:r>
          </a:p>
          <a:p>
            <a:endParaRPr lang="ru-RU" dirty="0"/>
          </a:p>
        </p:txBody>
      </p:sp>
      <p:pic>
        <p:nvPicPr>
          <p:cNvPr id="5" name="Picture 2" descr="Сообщество иллюстраторов | Иллюстрации и иллюстраторы России и и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8740352"/>
            <a:ext cx="648072" cy="9269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Сообщество иллюстраторов | Иллюстрация Иллюстрация к повести"/>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3591645"/>
            <a:ext cx="2209225" cy="3149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4" name="Picture 6" descr="Сообщество иллюстраторов | Иллюстрация Принц и нищий. Иллюстрация.."/>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27783" y="3606101"/>
            <a:ext cx="2096167" cy="3135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76555" y="3591645"/>
            <a:ext cx="4046837" cy="2862322"/>
          </a:xfrm>
          <a:prstGeom prst="rect">
            <a:avLst/>
          </a:prstGeom>
        </p:spPr>
        <p:txBody>
          <a:bodyPr wrap="square">
            <a:spAutoFit/>
          </a:bodyPr>
          <a:lstStyle/>
          <a:p>
            <a:r>
              <a:rPr lang="ru-RU" sz="2000" b="1" i="1" dirty="0">
                <a:solidFill>
                  <a:schemeClr val="accent6">
                    <a:lumMod val="50000"/>
                  </a:schemeClr>
                </a:solidFill>
              </a:rPr>
              <a:t>Когда Эдуарда оскорбляют мальчишки из Христовой обители, принц не дает волю озлоблению: «Когда я сделаюсь королем, они не только получат от меня пищу и кров, но будут учиться по книгам, так как сытый желудок немного стоит, когда голодают сердце и ум».</a:t>
            </a:r>
          </a:p>
        </p:txBody>
      </p:sp>
      <p:grpSp>
        <p:nvGrpSpPr>
          <p:cNvPr id="6" name="Группа 5"/>
          <p:cNvGrpSpPr/>
          <p:nvPr/>
        </p:nvGrpSpPr>
        <p:grpSpPr>
          <a:xfrm>
            <a:off x="5868144" y="2098603"/>
            <a:ext cx="894768" cy="392951"/>
            <a:chOff x="7812360" y="2098603"/>
            <a:chExt cx="894768" cy="392951"/>
          </a:xfrm>
        </p:grpSpPr>
        <p:pic>
          <p:nvPicPr>
            <p:cNvPr id="7" name="Picture 2" descr="iBooks Icon | Yosemite Flat Iconset | dtafalon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0033" y="2122222"/>
              <a:ext cx="627095" cy="369332"/>
            </a:xfrm>
            <a:prstGeom prst="rect">
              <a:avLst/>
            </a:prstGeom>
            <a:noFill/>
          </p:spPr>
          <p:txBody>
            <a:bodyPr wrap="none" rtlCol="0">
              <a:spAutoFit/>
            </a:bodyPr>
            <a:lstStyle/>
            <a:p>
              <a:r>
                <a:rPr lang="ru-RU" b="1" dirty="0" smtClean="0">
                  <a:solidFill>
                    <a:schemeClr val="accent6">
                      <a:lumMod val="75000"/>
                    </a:schemeClr>
                  </a:solidFill>
                </a:rPr>
                <a:t>с. 63</a:t>
              </a:r>
              <a:endParaRPr lang="ru-RU" b="1" dirty="0">
                <a:solidFill>
                  <a:schemeClr val="accent6">
                    <a:lumMod val="75000"/>
                  </a:schemeClr>
                </a:solidFill>
              </a:endParaRPr>
            </a:p>
          </p:txBody>
        </p:sp>
      </p:grpSp>
      <p:grpSp>
        <p:nvGrpSpPr>
          <p:cNvPr id="10" name="Группа 9"/>
          <p:cNvGrpSpPr/>
          <p:nvPr/>
        </p:nvGrpSpPr>
        <p:grpSpPr>
          <a:xfrm>
            <a:off x="4601159" y="3213150"/>
            <a:ext cx="1013390" cy="392951"/>
            <a:chOff x="7812360" y="2098603"/>
            <a:chExt cx="1013390" cy="392951"/>
          </a:xfrm>
        </p:grpSpPr>
        <p:pic>
          <p:nvPicPr>
            <p:cNvPr id="11" name="Picture 2" descr="iBooks Icon | Yosemite Flat Iconset | dtafalon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80033" y="2122222"/>
              <a:ext cx="745717" cy="369332"/>
            </a:xfrm>
            <a:prstGeom prst="rect">
              <a:avLst/>
            </a:prstGeom>
            <a:noFill/>
          </p:spPr>
          <p:txBody>
            <a:bodyPr wrap="none" rtlCol="0">
              <a:spAutoFit/>
            </a:bodyPr>
            <a:lstStyle/>
            <a:p>
              <a:r>
                <a:rPr lang="ru-RU" b="1" dirty="0" smtClean="0">
                  <a:solidFill>
                    <a:schemeClr val="accent6">
                      <a:lumMod val="75000"/>
                    </a:schemeClr>
                  </a:solidFill>
                </a:rPr>
                <a:t>с. 193</a:t>
              </a:r>
              <a:endParaRPr lang="ru-RU" b="1" dirty="0">
                <a:solidFill>
                  <a:schemeClr val="accent6">
                    <a:lumMod val="75000"/>
                  </a:schemeClr>
                </a:solidFill>
              </a:endParaRPr>
            </a:p>
          </p:txBody>
        </p:sp>
      </p:grpSp>
      <p:grpSp>
        <p:nvGrpSpPr>
          <p:cNvPr id="13" name="Группа 12"/>
          <p:cNvGrpSpPr/>
          <p:nvPr/>
        </p:nvGrpSpPr>
        <p:grpSpPr>
          <a:xfrm>
            <a:off x="7277632" y="155729"/>
            <a:ext cx="1423759" cy="392951"/>
            <a:chOff x="7812360" y="2098603"/>
            <a:chExt cx="1423759" cy="392951"/>
          </a:xfrm>
        </p:grpSpPr>
        <p:pic>
          <p:nvPicPr>
            <p:cNvPr id="14" name="Picture 2" descr="iBooks Icon | Yosemite Flat Iconset | dtafalon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80033" y="2122222"/>
              <a:ext cx="1156086" cy="369332"/>
            </a:xfrm>
            <a:prstGeom prst="rect">
              <a:avLst/>
            </a:prstGeom>
            <a:noFill/>
          </p:spPr>
          <p:txBody>
            <a:bodyPr wrap="none" rtlCol="0">
              <a:spAutoFit/>
            </a:bodyPr>
            <a:lstStyle/>
            <a:p>
              <a:r>
                <a:rPr lang="ru-RU" b="1" dirty="0" smtClean="0">
                  <a:solidFill>
                    <a:schemeClr val="accent6">
                      <a:lumMod val="75000"/>
                    </a:schemeClr>
                  </a:solidFill>
                </a:rPr>
                <a:t>с. 190,126</a:t>
              </a:r>
              <a:endParaRPr lang="ru-RU" b="1" dirty="0">
                <a:solidFill>
                  <a:schemeClr val="accent6">
                    <a:lumMod val="75000"/>
                  </a:schemeClr>
                </a:solidFill>
              </a:endParaRPr>
            </a:p>
          </p:txBody>
        </p:sp>
      </p:grpSp>
    </p:spTree>
    <p:extLst>
      <p:ext uri="{BB962C8B-B14F-4D97-AF65-F5344CB8AC3E}">
        <p14:creationId xmlns:p14="http://schemas.microsoft.com/office/powerpoint/2010/main" val="218382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167" y="332656"/>
            <a:ext cx="4112801" cy="5940088"/>
          </a:xfrm>
          <a:prstGeom prst="rect">
            <a:avLst/>
          </a:prstGeom>
        </p:spPr>
        <p:txBody>
          <a:bodyPr wrap="square">
            <a:spAutoFit/>
          </a:bodyPr>
          <a:lstStyle/>
          <a:p>
            <a:r>
              <a:rPr lang="ru-RU" sz="2000" dirty="0">
                <a:latin typeface="Arial Black" pitchFamily="34" charset="0"/>
              </a:rPr>
              <a:t>На протяжении повести два молодых героя </a:t>
            </a:r>
            <a:r>
              <a:rPr lang="ru-RU" sz="2000" dirty="0" smtClean="0">
                <a:latin typeface="Arial Black" pitchFamily="34" charset="0"/>
              </a:rPr>
              <a:t>меняются. </a:t>
            </a:r>
            <a:r>
              <a:rPr lang="ru-RU" sz="2000" dirty="0">
                <a:latin typeface="Arial Black" pitchFamily="34" charset="0"/>
              </a:rPr>
              <a:t>Они </a:t>
            </a:r>
            <a:r>
              <a:rPr lang="ru-RU" sz="2000" dirty="0" smtClean="0">
                <a:latin typeface="Arial Black" pitchFamily="34" charset="0"/>
              </a:rPr>
              <a:t>взрослеют и многое понимают. </a:t>
            </a:r>
          </a:p>
          <a:p>
            <a:endParaRPr lang="ru-RU" sz="2000" dirty="0" smtClean="0">
              <a:latin typeface="Arial Black" pitchFamily="34" charset="0"/>
            </a:endParaRPr>
          </a:p>
          <a:p>
            <a:r>
              <a:rPr lang="ru-RU" sz="2000" dirty="0" smtClean="0">
                <a:solidFill>
                  <a:schemeClr val="accent2">
                    <a:lumMod val="75000"/>
                  </a:schemeClr>
                </a:solidFill>
                <a:latin typeface="Arial Black" pitchFamily="34" charset="0"/>
              </a:rPr>
              <a:t>Принц</a:t>
            </a:r>
            <a:r>
              <a:rPr lang="ru-RU" sz="2000" dirty="0">
                <a:latin typeface="Arial Black" pitchFamily="34" charset="0"/>
              </a:rPr>
              <a:t>, превращенный в нищего, издевательски провозглашенный бродягами королем Фу-Фу, проникается сознанием того, что в его королевстве так много несправедливости по отношению к беднякам. </a:t>
            </a:r>
            <a:endParaRPr lang="ru-RU" sz="2000" dirty="0" smtClean="0">
              <a:latin typeface="Arial Black" pitchFamily="34" charset="0"/>
            </a:endParaRPr>
          </a:p>
          <a:p>
            <a:endParaRPr lang="ru-RU" sz="2000" dirty="0" smtClean="0">
              <a:solidFill>
                <a:schemeClr val="accent2">
                  <a:lumMod val="75000"/>
                </a:schemeClr>
              </a:solidFill>
              <a:latin typeface="Arial Black" pitchFamily="34" charset="0"/>
            </a:endParaRPr>
          </a:p>
          <a:p>
            <a:r>
              <a:rPr lang="ru-RU" sz="2000" dirty="0" smtClean="0">
                <a:solidFill>
                  <a:schemeClr val="accent2">
                    <a:lumMod val="75000"/>
                  </a:schemeClr>
                </a:solidFill>
                <a:latin typeface="Arial Black" pitchFamily="34" charset="0"/>
              </a:rPr>
              <a:t>Том </a:t>
            </a:r>
            <a:r>
              <a:rPr lang="ru-RU" sz="2000" dirty="0" err="1">
                <a:solidFill>
                  <a:schemeClr val="accent2">
                    <a:lumMod val="75000"/>
                  </a:schemeClr>
                </a:solidFill>
                <a:latin typeface="Arial Black" pitchFamily="34" charset="0"/>
              </a:rPr>
              <a:t>Кенти</a:t>
            </a:r>
            <a:r>
              <a:rPr lang="ru-RU" sz="2000" dirty="0">
                <a:latin typeface="Arial Black" pitchFamily="34" charset="0"/>
              </a:rPr>
              <a:t>, в силу природной доброты, </a:t>
            </a:r>
            <a:r>
              <a:rPr lang="ru-RU" sz="2000" dirty="0" smtClean="0">
                <a:latin typeface="Arial Black" pitchFamily="34" charset="0"/>
              </a:rPr>
              <a:t>став королём, </a:t>
            </a:r>
            <a:r>
              <a:rPr lang="ru-RU" sz="2000" dirty="0">
                <a:latin typeface="Arial Black" pitchFamily="34" charset="0"/>
              </a:rPr>
              <a:t>демонстрирует милосердие</a:t>
            </a:r>
            <a:r>
              <a:rPr lang="ru-RU" sz="2000" dirty="0" smtClean="0">
                <a:latin typeface="Arial Black" pitchFamily="34" charset="0"/>
              </a:rPr>
              <a:t>. </a:t>
            </a:r>
            <a:endParaRPr lang="ru-RU" sz="2000" dirty="0">
              <a:latin typeface="Arial Black" pitchFamily="34" charset="0"/>
            </a:endParaRPr>
          </a:p>
        </p:txBody>
      </p:sp>
      <p:pic>
        <p:nvPicPr>
          <p:cNvPr id="11266" name="Picture 2" descr="Сообщество иллюстраторов | Иллюстрация Иллюстрация к &amp;quot;Принцу 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9" y="58068"/>
            <a:ext cx="4701274" cy="6649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041" y="26760"/>
            <a:ext cx="8884532" cy="1938992"/>
          </a:xfrm>
          <a:prstGeom prst="rect">
            <a:avLst/>
          </a:prstGeom>
        </p:spPr>
        <p:txBody>
          <a:bodyPr wrap="square">
            <a:spAutoFit/>
          </a:bodyPr>
          <a:lstStyle/>
          <a:p>
            <a:r>
              <a:rPr lang="ru-RU" sz="2000" dirty="0">
                <a:latin typeface="Arial Black" pitchFamily="34" charset="0"/>
              </a:rPr>
              <a:t>Природа сделала Тома и Эдуарда внешне абсолютно похожими друг на </a:t>
            </a:r>
            <a:r>
              <a:rPr lang="ru-RU" sz="2000" dirty="0" smtClean="0">
                <a:latin typeface="Arial Black" pitchFamily="34" charset="0"/>
              </a:rPr>
              <a:t>друга. Но, героям </a:t>
            </a:r>
            <a:r>
              <a:rPr lang="ru-RU" sz="2000" dirty="0">
                <a:latin typeface="Arial Black" pitchFamily="34" charset="0"/>
              </a:rPr>
              <a:t>от рождения предопределены строго определенные роли: Том </a:t>
            </a:r>
            <a:r>
              <a:rPr lang="ru-RU" sz="2000" dirty="0" err="1">
                <a:latin typeface="Arial Black" pitchFamily="34" charset="0"/>
              </a:rPr>
              <a:t>Кенти</a:t>
            </a:r>
            <a:r>
              <a:rPr lang="ru-RU" sz="2000" dirty="0">
                <a:latin typeface="Arial Black" pitchFamily="34" charset="0"/>
              </a:rPr>
              <a:t> </a:t>
            </a:r>
            <a:r>
              <a:rPr lang="ru-RU" sz="2000" dirty="0">
                <a:solidFill>
                  <a:schemeClr val="accent2">
                    <a:lumMod val="75000"/>
                  </a:schemeClr>
                </a:solidFill>
                <a:latin typeface="Arial Black" pitchFamily="34" charset="0"/>
              </a:rPr>
              <a:t>должен нищенствовать </a:t>
            </a:r>
            <a:r>
              <a:rPr lang="ru-RU" sz="2000" dirty="0">
                <a:latin typeface="Arial Black" pitchFamily="34" charset="0"/>
              </a:rPr>
              <a:t>и бедствовать, что противоречит его природе. А Принц — </a:t>
            </a:r>
            <a:r>
              <a:rPr lang="ru-RU" sz="2000" dirty="0">
                <a:solidFill>
                  <a:schemeClr val="accent2">
                    <a:lumMod val="75000"/>
                  </a:schemeClr>
                </a:solidFill>
                <a:latin typeface="Arial Black" pitchFamily="34" charset="0"/>
              </a:rPr>
              <a:t>жить посреди </a:t>
            </a:r>
            <a:r>
              <a:rPr lang="ru-RU" sz="2000" dirty="0" smtClean="0">
                <a:solidFill>
                  <a:schemeClr val="accent2">
                    <a:lumMod val="75000"/>
                  </a:schemeClr>
                </a:solidFill>
                <a:latin typeface="Arial Black" pitchFamily="34" charset="0"/>
              </a:rPr>
              <a:t>нелепых правил </a:t>
            </a:r>
            <a:r>
              <a:rPr lang="ru-RU" sz="2000" dirty="0">
                <a:latin typeface="Arial Black" pitchFamily="34" charset="0"/>
              </a:rPr>
              <a:t>и раболепия, что тоже его тяготит</a:t>
            </a:r>
            <a:r>
              <a:rPr lang="ru-RU" sz="2000" dirty="0" smtClean="0">
                <a:latin typeface="Arial Black" pitchFamily="34" charset="0"/>
              </a:rPr>
              <a:t>. </a:t>
            </a:r>
            <a:endParaRPr lang="ru-RU" sz="2000" dirty="0">
              <a:latin typeface="Arial Black" pitchFamily="34" charset="0"/>
            </a:endParaRPr>
          </a:p>
        </p:txBody>
      </p:sp>
      <p:pic>
        <p:nvPicPr>
          <p:cNvPr id="8194" name="Picture 2" descr="Краткое содержание произведения Принц и нищий Тве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965752"/>
            <a:ext cx="6002749" cy="4528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6041" y="2181799"/>
            <a:ext cx="2911167" cy="4401205"/>
          </a:xfrm>
          <a:prstGeom prst="rect">
            <a:avLst/>
          </a:prstGeom>
        </p:spPr>
        <p:txBody>
          <a:bodyPr wrap="square">
            <a:spAutoFit/>
          </a:bodyPr>
          <a:lstStyle/>
          <a:p>
            <a:r>
              <a:rPr lang="ru-RU" sz="2000" dirty="0">
                <a:latin typeface="Arial Black" pitchFamily="34" charset="0"/>
              </a:rPr>
              <a:t>Так быть не должно! </a:t>
            </a:r>
            <a:r>
              <a:rPr lang="ru-RU" sz="2000" dirty="0">
                <a:solidFill>
                  <a:schemeClr val="accent2">
                    <a:lumMod val="75000"/>
                  </a:schemeClr>
                </a:solidFill>
                <a:latin typeface="Arial Black" pitchFamily="34" charset="0"/>
              </a:rPr>
              <a:t>Твен показывает, что все люди по природе своей равны. </a:t>
            </a:r>
          </a:p>
          <a:p>
            <a:pPr lvl="0"/>
            <a:r>
              <a:rPr lang="ru-RU" sz="2000" dirty="0" smtClean="0">
                <a:solidFill>
                  <a:prstClr val="black"/>
                </a:solidFill>
                <a:latin typeface="Arial Black" pitchFamily="34" charset="0"/>
              </a:rPr>
              <a:t>Ведь </a:t>
            </a:r>
            <a:r>
              <a:rPr lang="ru-RU" sz="2000" dirty="0">
                <a:solidFill>
                  <a:prstClr val="black"/>
                </a:solidFill>
                <a:latin typeface="Arial Black" pitchFamily="34" charset="0"/>
              </a:rPr>
              <a:t>если бы принц и нищий «вышли нагишом», то никто не смог бы сказать: кто из них бедняк, а кто властитель.</a:t>
            </a:r>
          </a:p>
        </p:txBody>
      </p:sp>
    </p:spTree>
    <p:extLst>
      <p:ext uri="{BB962C8B-B14F-4D97-AF65-F5344CB8AC3E}">
        <p14:creationId xmlns:p14="http://schemas.microsoft.com/office/powerpoint/2010/main" val="386719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609" y="35343"/>
            <a:ext cx="4407376" cy="6186309"/>
          </a:xfrm>
          <a:prstGeom prst="rect">
            <a:avLst/>
          </a:prstGeom>
        </p:spPr>
        <p:txBody>
          <a:bodyPr wrap="square">
            <a:spAutoFit/>
          </a:bodyPr>
          <a:lstStyle/>
          <a:p>
            <a:r>
              <a:rPr lang="ru-RU" sz="2000" dirty="0" err="1">
                <a:solidFill>
                  <a:schemeClr val="accent2">
                    <a:lumMod val="75000"/>
                  </a:schemeClr>
                </a:solidFill>
                <a:latin typeface="Arial Black" pitchFamily="34" charset="0"/>
              </a:rPr>
              <a:t>Майлс</a:t>
            </a:r>
            <a:r>
              <a:rPr lang="ru-RU" sz="2000" dirty="0">
                <a:solidFill>
                  <a:schemeClr val="accent2">
                    <a:lumMod val="75000"/>
                  </a:schemeClr>
                </a:solidFill>
                <a:latin typeface="Arial Black" pitchFamily="34" charset="0"/>
              </a:rPr>
              <a:t> </a:t>
            </a:r>
            <a:r>
              <a:rPr lang="ru-RU" sz="2000" dirty="0" err="1">
                <a:solidFill>
                  <a:schemeClr val="accent2">
                    <a:lumMod val="75000"/>
                  </a:schemeClr>
                </a:solidFill>
                <a:latin typeface="Arial Black" pitchFamily="34" charset="0"/>
              </a:rPr>
              <a:t>Гендон</a:t>
            </a:r>
            <a:r>
              <a:rPr lang="ru-RU" sz="2000" dirty="0">
                <a:solidFill>
                  <a:schemeClr val="accent2">
                    <a:lumMod val="75000"/>
                  </a:schemeClr>
                </a:solidFill>
                <a:latin typeface="Arial Black" pitchFamily="34" charset="0"/>
              </a:rPr>
              <a:t>. </a:t>
            </a:r>
            <a:r>
              <a:rPr lang="ru-RU" sz="2000" dirty="0" smtClean="0">
                <a:latin typeface="Arial Black" pitchFamily="34" charset="0"/>
              </a:rPr>
              <a:t>Он видит </a:t>
            </a:r>
            <a:r>
              <a:rPr lang="ru-RU" sz="2000" dirty="0">
                <a:latin typeface="Arial Black" pitchFamily="34" charset="0"/>
              </a:rPr>
              <a:t>бесприютного ребенка и, помогая ему, </a:t>
            </a:r>
            <a:r>
              <a:rPr lang="ru-RU" sz="2000" dirty="0" smtClean="0">
                <a:latin typeface="Arial Black" pitchFamily="34" charset="0"/>
              </a:rPr>
              <a:t>действует </a:t>
            </a:r>
            <a:r>
              <a:rPr lang="ru-RU" sz="2000" dirty="0">
                <a:latin typeface="Arial Black" pitchFamily="34" charset="0"/>
              </a:rPr>
              <a:t>совершенно бескорыстно. Так, узнав в английском короле опекаемого им маленького бродягу, </a:t>
            </a:r>
            <a:r>
              <a:rPr lang="ru-RU" sz="2000" dirty="0" err="1">
                <a:latin typeface="Arial Black" pitchFamily="34" charset="0"/>
              </a:rPr>
              <a:t>Гендон</a:t>
            </a:r>
            <a:r>
              <a:rPr lang="ru-RU" sz="2000" dirty="0">
                <a:latin typeface="Arial Black" pitchFamily="34" charset="0"/>
              </a:rPr>
              <a:t> меньше всего думает о </a:t>
            </a:r>
            <a:r>
              <a:rPr lang="ru-RU" sz="2000" dirty="0" smtClean="0">
                <a:latin typeface="Arial Black" pitchFamily="34" charset="0"/>
              </a:rPr>
              <a:t>выгодах </a:t>
            </a:r>
            <a:r>
              <a:rPr lang="ru-RU" sz="2000" dirty="0">
                <a:latin typeface="Arial Black" pitchFamily="34" charset="0"/>
              </a:rPr>
              <a:t>и </a:t>
            </a:r>
            <a:r>
              <a:rPr lang="ru-RU" sz="2000" dirty="0" smtClean="0">
                <a:latin typeface="Arial Black" pitchFamily="34" charset="0"/>
              </a:rPr>
              <a:t>преимуществах. Он не </a:t>
            </a:r>
            <a:r>
              <a:rPr lang="ru-RU" sz="2000" dirty="0">
                <a:latin typeface="Arial Black" pitchFamily="34" charset="0"/>
              </a:rPr>
              <a:t>ждет за них никакой награды. Не случайно этому простому и добродушному человеку Твен в своем романе отводит такую важную </a:t>
            </a:r>
            <a:r>
              <a:rPr lang="ru-RU" sz="2000" dirty="0" smtClean="0">
                <a:latin typeface="Arial Black" pitchFamily="34" charset="0"/>
              </a:rPr>
              <a:t>роль- </a:t>
            </a:r>
            <a:r>
              <a:rPr lang="ru-RU" sz="2000" dirty="0">
                <a:latin typeface="Arial Black" pitchFamily="34" charset="0"/>
              </a:rPr>
              <a:t>в нем воплотились лучшие черты </a:t>
            </a:r>
            <a:r>
              <a:rPr lang="ru-RU" sz="2000" dirty="0" smtClean="0">
                <a:latin typeface="Arial Black" pitchFamily="34" charset="0"/>
              </a:rPr>
              <a:t>: </a:t>
            </a:r>
            <a:r>
              <a:rPr lang="ru-RU" sz="2000" dirty="0">
                <a:solidFill>
                  <a:schemeClr val="accent2">
                    <a:lumMod val="75000"/>
                  </a:schemeClr>
                </a:solidFill>
                <a:latin typeface="Arial Black" pitchFamily="34" charset="0"/>
              </a:rPr>
              <a:t>скромность, бескорыстие, </a:t>
            </a:r>
            <a:r>
              <a:rPr lang="ru-RU" sz="2000" dirty="0" smtClean="0">
                <a:solidFill>
                  <a:schemeClr val="accent2">
                    <a:lumMod val="75000"/>
                  </a:schemeClr>
                </a:solidFill>
                <a:latin typeface="Arial Black" pitchFamily="34" charset="0"/>
              </a:rPr>
              <a:t>великодушие, самоотверженность </a:t>
            </a:r>
            <a:r>
              <a:rPr lang="ru-RU" sz="1600" i="1" dirty="0" smtClean="0">
                <a:latin typeface="Arial Black" pitchFamily="34" charset="0"/>
              </a:rPr>
              <a:t>(получал удары плетьми за Эдуарда)</a:t>
            </a:r>
            <a:endParaRPr lang="ru-RU" sz="1600" i="1" dirty="0">
              <a:latin typeface="Arial Black" pitchFamily="34" charset="0"/>
            </a:endParaRPr>
          </a:p>
        </p:txBody>
      </p:sp>
      <p:pic>
        <p:nvPicPr>
          <p:cNvPr id="13314" name="Picture 2" descr="Сказка Принц и нищий, Марк Твен - читать для детей онла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00256"/>
            <a:ext cx="4266431" cy="5918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6895485" y="6047422"/>
            <a:ext cx="1587602" cy="707681"/>
            <a:chOff x="7812360" y="2098603"/>
            <a:chExt cx="821978" cy="360040"/>
          </a:xfrm>
        </p:grpSpPr>
        <p:pic>
          <p:nvPicPr>
            <p:cNvPr id="5" name="Picture 2" descr="iBooks Icon | Yosemite Flat Iconset | dtafalon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098603"/>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33305" y="2128148"/>
              <a:ext cx="401033" cy="234877"/>
            </a:xfrm>
            <a:prstGeom prst="rect">
              <a:avLst/>
            </a:prstGeom>
            <a:noFill/>
          </p:spPr>
          <p:txBody>
            <a:bodyPr wrap="none" rtlCol="0">
              <a:spAutoFit/>
            </a:bodyPr>
            <a:lstStyle/>
            <a:p>
              <a:r>
                <a:rPr lang="ru-RU" sz="2400" b="1" dirty="0" smtClean="0">
                  <a:solidFill>
                    <a:schemeClr val="accent6">
                      <a:lumMod val="75000"/>
                    </a:schemeClr>
                  </a:solidFill>
                </a:rPr>
                <a:t>с. 77</a:t>
              </a:r>
              <a:endParaRPr lang="ru-RU" sz="2400" b="1" dirty="0">
                <a:solidFill>
                  <a:schemeClr val="accent6">
                    <a:lumMod val="75000"/>
                  </a:schemeClr>
                </a:solidFill>
              </a:endParaRPr>
            </a:p>
          </p:txBody>
        </p:sp>
      </p:grpSp>
    </p:spTree>
    <p:extLst>
      <p:ext uri="{BB962C8B-B14F-4D97-AF65-F5344CB8AC3E}">
        <p14:creationId xmlns:p14="http://schemas.microsoft.com/office/powerpoint/2010/main" val="304505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8712968" cy="646331"/>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pPr algn="ctr"/>
            <a:r>
              <a:rPr lang="ru-RU" b="1" dirty="0">
                <a:latin typeface="Arial Black" pitchFamily="34" charset="0"/>
              </a:rPr>
              <a:t>Первое лицо в государстве должен быть человеком образованным</a:t>
            </a:r>
            <a:r>
              <a:rPr lang="ru-RU" b="1" dirty="0" smtClean="0">
                <a:latin typeface="Arial Black" pitchFamily="34" charset="0"/>
              </a:rPr>
              <a:t>.</a:t>
            </a:r>
            <a:endParaRPr lang="ru-RU" dirty="0">
              <a:latin typeface="Arial Black" pitchFamily="34" charset="0"/>
            </a:endParaRPr>
          </a:p>
        </p:txBody>
      </p:sp>
      <p:sp>
        <p:nvSpPr>
          <p:cNvPr id="3" name="Прямоугольник 2"/>
          <p:cNvSpPr/>
          <p:nvPr/>
        </p:nvSpPr>
        <p:spPr>
          <a:xfrm>
            <a:off x="440527" y="1676654"/>
            <a:ext cx="4067944" cy="4801314"/>
          </a:xfrm>
          <a:prstGeom prst="rect">
            <a:avLst/>
          </a:prstGeom>
        </p:spPr>
        <p:txBody>
          <a:bodyPr wrap="square">
            <a:spAutoFit/>
          </a:bodyPr>
          <a:lstStyle/>
          <a:p>
            <a:r>
              <a:rPr lang="ru-RU" dirty="0">
                <a:latin typeface="Arial Black" pitchFamily="34" charset="0"/>
              </a:rPr>
              <a:t>Не случайно автор делает так, что и нищий </a:t>
            </a:r>
            <a:r>
              <a:rPr lang="ru-RU" dirty="0">
                <a:solidFill>
                  <a:schemeClr val="accent2">
                    <a:lumMod val="75000"/>
                  </a:schemeClr>
                </a:solidFill>
                <a:latin typeface="Arial Black" pitchFamily="34" charset="0"/>
              </a:rPr>
              <a:t>Том </a:t>
            </a:r>
            <a:r>
              <a:rPr lang="ru-RU" dirty="0" err="1">
                <a:solidFill>
                  <a:schemeClr val="accent2">
                    <a:lumMod val="75000"/>
                  </a:schemeClr>
                </a:solidFill>
                <a:latin typeface="Arial Black" pitchFamily="34" charset="0"/>
              </a:rPr>
              <a:t>Кенти</a:t>
            </a:r>
            <a:r>
              <a:rPr lang="ru-RU" dirty="0">
                <a:solidFill>
                  <a:schemeClr val="accent2">
                    <a:lumMod val="75000"/>
                  </a:schemeClr>
                </a:solidFill>
                <a:latin typeface="Arial Black" pitchFamily="34" charset="0"/>
              </a:rPr>
              <a:t> </a:t>
            </a:r>
            <a:r>
              <a:rPr lang="ru-RU" dirty="0">
                <a:latin typeface="Arial Black" pitchFamily="34" charset="0"/>
              </a:rPr>
              <a:t>был приучен читать, знал немного латынь, что ему впоследствии помогло сыграть роль настоящего принца в королевском дворце. Научил  этим премудростям не кто-нибудь, а </a:t>
            </a:r>
            <a:r>
              <a:rPr lang="ru-RU" b="1" dirty="0">
                <a:latin typeface="Arial Black" pitchFamily="34" charset="0"/>
              </a:rPr>
              <a:t>священник</a:t>
            </a:r>
            <a:r>
              <a:rPr lang="ru-RU" dirty="0">
                <a:latin typeface="Arial Black" pitchFamily="34" charset="0"/>
              </a:rPr>
              <a:t>, </a:t>
            </a:r>
            <a:r>
              <a:rPr lang="ru-RU" dirty="0" smtClean="0">
                <a:latin typeface="Arial Black" pitchFamily="34" charset="0"/>
              </a:rPr>
              <a:t>«</a:t>
            </a:r>
            <a:r>
              <a:rPr lang="ru-RU" dirty="0">
                <a:latin typeface="Arial Black" pitchFamily="34" charset="0"/>
              </a:rPr>
              <a:t>Он </a:t>
            </a:r>
            <a:r>
              <a:rPr lang="ru-RU" dirty="0" smtClean="0">
                <a:latin typeface="Arial Black" pitchFamily="34" charset="0"/>
              </a:rPr>
              <a:t>часто </a:t>
            </a:r>
            <a:r>
              <a:rPr lang="ru-RU" dirty="0">
                <a:latin typeface="Arial Black" pitchFamily="34" charset="0"/>
              </a:rPr>
              <a:t>уводил детей к себе и </a:t>
            </a:r>
            <a:r>
              <a:rPr lang="ru-RU" b="1" dirty="0">
                <a:latin typeface="Arial Black" pitchFamily="34" charset="0"/>
              </a:rPr>
              <a:t>тайком от родителей внушал им любовь к добру. Он научил Тома читать и писать, от него Том приобрел и некоторые познания в латинском языке»</a:t>
            </a:r>
            <a:r>
              <a:rPr lang="ru-RU" dirty="0">
                <a:latin typeface="Arial Black" pitchFamily="34" charset="0"/>
              </a:rPr>
              <a:t>.</a:t>
            </a:r>
          </a:p>
        </p:txBody>
      </p:sp>
      <p:sp>
        <p:nvSpPr>
          <p:cNvPr id="4" name="Прямоугольник 3"/>
          <p:cNvSpPr/>
          <p:nvPr/>
        </p:nvSpPr>
        <p:spPr>
          <a:xfrm>
            <a:off x="5182304" y="1681372"/>
            <a:ext cx="4067944" cy="3693319"/>
          </a:xfrm>
          <a:prstGeom prst="rect">
            <a:avLst/>
          </a:prstGeom>
        </p:spPr>
        <p:txBody>
          <a:bodyPr wrap="square">
            <a:spAutoFit/>
          </a:bodyPr>
          <a:lstStyle/>
          <a:p>
            <a:r>
              <a:rPr lang="ru-RU" b="1" dirty="0">
                <a:latin typeface="Arial Black" pitchFamily="34" charset="0"/>
              </a:rPr>
              <a:t>Образование, по мнению, </a:t>
            </a:r>
            <a:r>
              <a:rPr lang="ru-RU" b="1" dirty="0">
                <a:solidFill>
                  <a:schemeClr val="accent2">
                    <a:lumMod val="75000"/>
                  </a:schemeClr>
                </a:solidFill>
                <a:latin typeface="Arial Black" pitchFamily="34" charset="0"/>
              </a:rPr>
              <a:t>принца Уэльского</a:t>
            </a:r>
            <a:r>
              <a:rPr lang="ru-RU" b="1" dirty="0">
                <a:latin typeface="Arial Black" pitchFamily="34" charset="0"/>
              </a:rPr>
              <a:t>, утоляет голод сердца и ума.</a:t>
            </a:r>
            <a:endParaRPr lang="ru-RU" dirty="0">
              <a:latin typeface="Arial Black" pitchFamily="34" charset="0"/>
            </a:endParaRPr>
          </a:p>
          <a:p>
            <a:r>
              <a:rPr lang="ru-RU" dirty="0" smtClean="0">
                <a:latin typeface="Arial Black" pitchFamily="34" charset="0"/>
              </a:rPr>
              <a:t>Сам </a:t>
            </a:r>
            <a:r>
              <a:rPr lang="ru-RU" dirty="0">
                <a:latin typeface="Arial Black" pitchFamily="34" charset="0"/>
              </a:rPr>
              <a:t>маленький принц уже знал </a:t>
            </a:r>
            <a:r>
              <a:rPr lang="ru-RU" b="1" dirty="0">
                <a:latin typeface="Arial Black" pitchFamily="34" charset="0"/>
              </a:rPr>
              <a:t>три языка</a:t>
            </a:r>
            <a:r>
              <a:rPr lang="ru-RU" dirty="0">
                <a:latin typeface="Arial Black" pitchFamily="34" charset="0"/>
              </a:rPr>
              <a:t>. Мальчик – </a:t>
            </a:r>
            <a:r>
              <a:rPr lang="ru-RU" dirty="0" err="1">
                <a:latin typeface="Arial Black" pitchFamily="34" charset="0"/>
              </a:rPr>
              <a:t>Гендону</a:t>
            </a:r>
            <a:r>
              <a:rPr lang="ru-RU" dirty="0">
                <a:latin typeface="Arial Black" pitchFamily="34" charset="0"/>
              </a:rPr>
              <a:t>: «У меня есть план, который поможет нам обоим восстановить свои права. </a:t>
            </a:r>
            <a:r>
              <a:rPr lang="ru-RU" b="1" dirty="0">
                <a:latin typeface="Arial Black" pitchFamily="34" charset="0"/>
              </a:rPr>
              <a:t>Я напишу бумагу на трех языках: по-латыни, по-гречески и по-английски;</a:t>
            </a:r>
            <a:r>
              <a:rPr lang="ru-RU" dirty="0">
                <a:latin typeface="Arial Black" pitchFamily="34" charset="0"/>
              </a:rPr>
              <a:t> а ты завтра утром скачи с ней в Лондон! </a:t>
            </a:r>
          </a:p>
        </p:txBody>
      </p:sp>
      <p:sp>
        <p:nvSpPr>
          <p:cNvPr id="5" name="Прямоугольник 4"/>
          <p:cNvSpPr/>
          <p:nvPr/>
        </p:nvSpPr>
        <p:spPr>
          <a:xfrm>
            <a:off x="4552245" y="5374691"/>
            <a:ext cx="4698003" cy="1200329"/>
          </a:xfrm>
          <a:prstGeom prst="rect">
            <a:avLst/>
          </a:prstGeom>
        </p:spPr>
        <p:txBody>
          <a:bodyPr wrap="square">
            <a:spAutoFit/>
          </a:bodyPr>
          <a:lstStyle/>
          <a:p>
            <a:r>
              <a:rPr lang="ru-RU" b="1" u="sng" dirty="0">
                <a:solidFill>
                  <a:schemeClr val="accent2">
                    <a:lumMod val="75000"/>
                  </a:schemeClr>
                </a:solidFill>
                <a:latin typeface="Arial Black" pitchFamily="34" charset="0"/>
              </a:rPr>
              <a:t>Образование поможет обществу проститься </a:t>
            </a:r>
            <a:r>
              <a:rPr lang="ru-RU" b="1" u="sng" dirty="0" smtClean="0">
                <a:solidFill>
                  <a:schemeClr val="accent2">
                    <a:lumMod val="75000"/>
                  </a:schemeClr>
                </a:solidFill>
                <a:latin typeface="Arial Black" pitchFamily="34" charset="0"/>
              </a:rPr>
              <a:t>со странными верованиями</a:t>
            </a:r>
            <a:r>
              <a:rPr lang="ru-RU" b="1" u="sng" dirty="0">
                <a:solidFill>
                  <a:schemeClr val="accent2">
                    <a:lumMod val="75000"/>
                  </a:schemeClr>
                </a:solidFill>
                <a:latin typeface="Arial Black" pitchFamily="34" charset="0"/>
              </a:rPr>
              <a:t>, с </a:t>
            </a:r>
            <a:r>
              <a:rPr lang="ru-RU" b="1" u="sng" dirty="0" smtClean="0">
                <a:solidFill>
                  <a:schemeClr val="accent2">
                    <a:lumMod val="75000"/>
                  </a:schemeClr>
                </a:solidFill>
                <a:latin typeface="Arial Black" pitchFamily="34" charset="0"/>
              </a:rPr>
              <a:t>беспросветным невежеством.</a:t>
            </a:r>
            <a:r>
              <a:rPr lang="ru-RU" u="sng" dirty="0">
                <a:solidFill>
                  <a:schemeClr val="accent2">
                    <a:lumMod val="75000"/>
                  </a:schemeClr>
                </a:solidFill>
                <a:latin typeface="Arial Black" pitchFamily="34" charset="0"/>
              </a:rPr>
              <a:t> </a:t>
            </a:r>
          </a:p>
        </p:txBody>
      </p:sp>
      <p:sp>
        <p:nvSpPr>
          <p:cNvPr id="6" name="TextBox 5"/>
          <p:cNvSpPr txBox="1"/>
          <p:nvPr/>
        </p:nvSpPr>
        <p:spPr>
          <a:xfrm>
            <a:off x="2079787" y="213182"/>
            <a:ext cx="5178021" cy="461665"/>
          </a:xfrm>
          <a:prstGeom prst="rect">
            <a:avLst/>
          </a:prstGeom>
          <a:noFill/>
        </p:spPr>
        <p:txBody>
          <a:bodyPr wrap="none" rtlCol="0">
            <a:spAutoFit/>
          </a:bodyPr>
          <a:lstStyle/>
          <a:p>
            <a:r>
              <a:rPr lang="ru-RU" sz="2400" dirty="0" smtClean="0">
                <a:solidFill>
                  <a:schemeClr val="accent2">
                    <a:lumMod val="75000"/>
                  </a:schemeClr>
                </a:solidFill>
                <a:latin typeface="Arial Black" pitchFamily="34" charset="0"/>
              </a:rPr>
              <a:t>Каким должен быть король?</a:t>
            </a:r>
            <a:endParaRPr lang="ru-RU" sz="2400" dirty="0">
              <a:solidFill>
                <a:schemeClr val="accent2">
                  <a:lumMod val="75000"/>
                </a:schemeClr>
              </a:solidFill>
              <a:latin typeface="Arial Black" pitchFamily="34" charset="0"/>
            </a:endParaRPr>
          </a:p>
        </p:txBody>
      </p:sp>
    </p:spTree>
    <p:extLst>
      <p:ext uri="{BB962C8B-B14F-4D97-AF65-F5344CB8AC3E}">
        <p14:creationId xmlns:p14="http://schemas.microsoft.com/office/powerpoint/2010/main" val="245209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Марк Твен: «Хорошие друзья, хорошие книги и спящая совесть — вот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138530"/>
            <a:ext cx="4650903" cy="4534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Принц и нищий» читать онлайн книгу автора Марк Твен на MyBook.r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373"/>
            <a:ext cx="4351459" cy="6841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9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488" y="297522"/>
            <a:ext cx="8451968" cy="646331"/>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r>
              <a:rPr lang="ru-RU" b="1" dirty="0">
                <a:latin typeface="Arial Black" pitchFamily="34" charset="0"/>
              </a:rPr>
              <a:t>Король должен </a:t>
            </a:r>
            <a:r>
              <a:rPr lang="ru-RU" b="1" dirty="0" smtClean="0">
                <a:latin typeface="Arial Black" pitchFamily="34" charset="0"/>
              </a:rPr>
              <a:t>соблюдать  и защищать законы. Но </a:t>
            </a:r>
            <a:r>
              <a:rPr lang="ru-RU" b="1" dirty="0">
                <a:latin typeface="Arial Black" pitchFamily="34" charset="0"/>
              </a:rPr>
              <a:t>законы </a:t>
            </a:r>
            <a:r>
              <a:rPr lang="ru-RU" b="1" dirty="0" smtClean="0">
                <a:latin typeface="Arial Black" pitchFamily="34" charset="0"/>
              </a:rPr>
              <a:t>должны быть справедливы.</a:t>
            </a:r>
            <a:endParaRPr lang="ru-RU" dirty="0">
              <a:latin typeface="Arial Black" pitchFamily="34" charset="0"/>
            </a:endParaRPr>
          </a:p>
        </p:txBody>
      </p:sp>
      <p:sp>
        <p:nvSpPr>
          <p:cNvPr id="3" name="Прямоугольник 2"/>
          <p:cNvSpPr/>
          <p:nvPr/>
        </p:nvSpPr>
        <p:spPr>
          <a:xfrm>
            <a:off x="331560" y="4437112"/>
            <a:ext cx="5192568" cy="2031325"/>
          </a:xfrm>
          <a:prstGeom prst="rect">
            <a:avLst/>
          </a:prstGeom>
        </p:spPr>
        <p:txBody>
          <a:bodyPr wrap="square">
            <a:spAutoFit/>
          </a:bodyPr>
          <a:lstStyle/>
          <a:p>
            <a:r>
              <a:rPr lang="ru-RU" dirty="0">
                <a:latin typeface="Arial Black" pitchFamily="34" charset="0"/>
              </a:rPr>
              <a:t>Принц у бродяг. Можно их ругать, ненавидеть, судить и сажать в тюрьмы. </a:t>
            </a:r>
            <a:r>
              <a:rPr lang="ru-RU" dirty="0">
                <a:solidFill>
                  <a:schemeClr val="accent2">
                    <a:lumMod val="75000"/>
                  </a:schemeClr>
                </a:solidFill>
                <a:latin typeface="Arial Black" pitchFamily="34" charset="0"/>
              </a:rPr>
              <a:t>Но судьбы сегодняшних нищих и бродяг – это</a:t>
            </a:r>
            <a:r>
              <a:rPr lang="ru-RU" b="1" dirty="0">
                <a:solidFill>
                  <a:schemeClr val="accent2">
                    <a:lumMod val="75000"/>
                  </a:schemeClr>
                </a:solidFill>
                <a:latin typeface="Arial Black" pitchFamily="34" charset="0"/>
              </a:rPr>
              <a:t> результат неправедного правления короля Англии, бессовестных законов, не уважающих личность </a:t>
            </a:r>
            <a:r>
              <a:rPr lang="ru-RU" dirty="0">
                <a:solidFill>
                  <a:schemeClr val="accent2">
                    <a:lumMod val="75000"/>
                  </a:schemeClr>
                </a:solidFill>
                <a:latin typeface="Arial Black" pitchFamily="34" charset="0"/>
              </a:rPr>
              <a:t>человека</a:t>
            </a:r>
            <a:r>
              <a:rPr lang="ru-RU" dirty="0">
                <a:latin typeface="Arial Black" pitchFamily="34" charset="0"/>
              </a:rPr>
              <a:t>.</a:t>
            </a:r>
          </a:p>
        </p:txBody>
      </p:sp>
      <p:sp>
        <p:nvSpPr>
          <p:cNvPr id="4" name="Прямоугольник 3"/>
          <p:cNvSpPr/>
          <p:nvPr/>
        </p:nvSpPr>
        <p:spPr>
          <a:xfrm>
            <a:off x="387544" y="2636912"/>
            <a:ext cx="5136584" cy="1477328"/>
          </a:xfrm>
          <a:prstGeom prst="rect">
            <a:avLst/>
          </a:prstGeom>
        </p:spPr>
        <p:txBody>
          <a:bodyPr wrap="square">
            <a:spAutoFit/>
          </a:bodyPr>
          <a:lstStyle/>
          <a:p>
            <a:r>
              <a:rPr lang="ru-RU" dirty="0">
                <a:latin typeface="Arial Black" pitchFamily="34" charset="0"/>
              </a:rPr>
              <a:t>За что отшельник решил отомстить принцу? За неправедные решения его отца. </a:t>
            </a:r>
            <a:r>
              <a:rPr lang="ru-RU" dirty="0">
                <a:solidFill>
                  <a:schemeClr val="accent2">
                    <a:lumMod val="75000"/>
                  </a:schemeClr>
                </a:solidFill>
                <a:latin typeface="Arial Black" pitchFamily="34" charset="0"/>
              </a:rPr>
              <a:t>«Знаешь ли ты, что </a:t>
            </a:r>
            <a:r>
              <a:rPr lang="ru-RU" b="1" dirty="0">
                <a:solidFill>
                  <a:schemeClr val="accent2">
                    <a:lumMod val="75000"/>
                  </a:schemeClr>
                </a:solidFill>
                <a:latin typeface="Arial Black" pitchFamily="34" charset="0"/>
              </a:rPr>
              <a:t>по его милости мы стали бездомными и бесприютными?»</a:t>
            </a:r>
            <a:endParaRPr lang="ru-RU" dirty="0">
              <a:solidFill>
                <a:schemeClr val="accent2">
                  <a:lumMod val="75000"/>
                </a:schemeClr>
              </a:solidFill>
              <a:latin typeface="Arial Black" pitchFamily="34" charset="0"/>
            </a:endParaRPr>
          </a:p>
        </p:txBody>
      </p:sp>
      <p:sp>
        <p:nvSpPr>
          <p:cNvPr id="5" name="Прямоугольник 4"/>
          <p:cNvSpPr/>
          <p:nvPr/>
        </p:nvSpPr>
        <p:spPr>
          <a:xfrm>
            <a:off x="395536" y="1052736"/>
            <a:ext cx="8424936" cy="1477328"/>
          </a:xfrm>
          <a:prstGeom prst="rect">
            <a:avLst/>
          </a:prstGeom>
        </p:spPr>
        <p:txBody>
          <a:bodyPr wrap="square">
            <a:spAutoFit/>
          </a:bodyPr>
          <a:lstStyle/>
          <a:p>
            <a:r>
              <a:rPr lang="ru-RU" dirty="0">
                <a:latin typeface="Arial Black" pitchFamily="34" charset="0"/>
              </a:rPr>
              <a:t>Марк Твен отправил короля в тюрьму, чтобы будущий король получше узнал жестокость и бесчеловечность издаваемых законов, которые, кстати, подписывал его отец. </a:t>
            </a:r>
            <a:r>
              <a:rPr lang="ru-RU" dirty="0">
                <a:solidFill>
                  <a:schemeClr val="accent2">
                    <a:lumMod val="75000"/>
                  </a:schemeClr>
                </a:solidFill>
                <a:latin typeface="Arial Black" pitchFamily="34" charset="0"/>
              </a:rPr>
              <a:t>«Свет плохо устроен: </a:t>
            </a:r>
            <a:r>
              <a:rPr lang="ru-RU" b="1" dirty="0">
                <a:solidFill>
                  <a:schemeClr val="accent2">
                    <a:lumMod val="75000"/>
                  </a:schemeClr>
                </a:solidFill>
                <a:latin typeface="Arial Black" pitchFamily="34" charset="0"/>
              </a:rPr>
              <a:t>королям следовало бы время от времени на себе испытывать свои законы и учиться милосердию».</a:t>
            </a:r>
            <a:endParaRPr lang="ru-RU" dirty="0">
              <a:solidFill>
                <a:schemeClr val="accent2">
                  <a:lumMod val="75000"/>
                </a:schemeClr>
              </a:solidFill>
              <a:latin typeface="Arial Black" pitchFamily="34" charset="0"/>
            </a:endParaRPr>
          </a:p>
        </p:txBody>
      </p:sp>
      <p:pic>
        <p:nvPicPr>
          <p:cNvPr id="16388" name="Picture 4" descr="Сказка Принц и нищий, Марк Твен - читать для детей онла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040" y="3501008"/>
            <a:ext cx="2297753" cy="3213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Принц и нищий книга иллюстрации автор текста - Книга скачать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636352"/>
            <a:ext cx="1732560" cy="2932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5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568952" cy="4801314"/>
          </a:xfrm>
          <a:prstGeom prst="rect">
            <a:avLst/>
          </a:prstGeom>
        </p:spPr>
        <p:txBody>
          <a:bodyPr wrap="square">
            <a:spAutoFit/>
          </a:bodyPr>
          <a:lstStyle/>
          <a:p>
            <a:r>
              <a:rPr lang="ru-RU" dirty="0">
                <a:latin typeface="Arial Black" pitchFamily="34" charset="0"/>
              </a:rPr>
              <a:t>Эпизод, когда маленькому королю удалось избежать суда. Судья спросил у женщины, в какую цену она </a:t>
            </a:r>
            <a:r>
              <a:rPr lang="ru-RU" dirty="0" smtClean="0">
                <a:latin typeface="Arial Black" pitchFamily="34" charset="0"/>
              </a:rPr>
              <a:t>оценивает поросенка? Женщина </a:t>
            </a:r>
            <a:r>
              <a:rPr lang="ru-RU" dirty="0">
                <a:latin typeface="Arial Black" pitchFamily="34" charset="0"/>
              </a:rPr>
              <a:t>называет </a:t>
            </a:r>
            <a:r>
              <a:rPr lang="ru-RU" dirty="0" smtClean="0">
                <a:latin typeface="Arial Black" pitchFamily="34" charset="0"/>
              </a:rPr>
              <a:t>цену </a:t>
            </a:r>
            <a:r>
              <a:rPr lang="ru-RU" dirty="0">
                <a:latin typeface="Arial Black" pitchFamily="34" charset="0"/>
              </a:rPr>
              <a:t>три шиллинга и восемь пенсов. </a:t>
            </a:r>
            <a:r>
              <a:rPr lang="ru-RU" b="1" dirty="0">
                <a:latin typeface="Arial Black" pitchFamily="34" charset="0"/>
              </a:rPr>
              <a:t>Что полагалось за кражу так оцененного имущества?</a:t>
            </a:r>
            <a:r>
              <a:rPr lang="ru-RU" dirty="0">
                <a:latin typeface="Arial Black" pitchFamily="34" charset="0"/>
              </a:rPr>
              <a:t> «Известно ли тебе, добрая женщина, что за кражу имущества стоимостью выше 13, 5 пенсов виновный, по закону, должен быть повешен?» Какова была реакция короля? «Маленький король широко открыл глаза от удивления, но сдержался и промолчал». </a:t>
            </a:r>
            <a:r>
              <a:rPr lang="ru-RU" dirty="0">
                <a:solidFill>
                  <a:schemeClr val="accent2">
                    <a:lumMod val="75000"/>
                  </a:schemeClr>
                </a:solidFill>
                <a:latin typeface="Arial Black" pitchFamily="34" charset="0"/>
              </a:rPr>
              <a:t>Зачем автор ввел эту сцену в книгу?</a:t>
            </a:r>
          </a:p>
          <a:p>
            <a:r>
              <a:rPr lang="ru-RU" dirty="0">
                <a:latin typeface="Arial Black" pitchFamily="34" charset="0"/>
              </a:rPr>
              <a:t> </a:t>
            </a:r>
          </a:p>
          <a:p>
            <a:r>
              <a:rPr lang="ru-RU" b="1" dirty="0">
                <a:solidFill>
                  <a:schemeClr val="accent2">
                    <a:lumMod val="75000"/>
                  </a:schemeClr>
                </a:solidFill>
                <a:latin typeface="Arial Black" pitchFamily="34" charset="0"/>
              </a:rPr>
              <a:t>Ответы:</a:t>
            </a:r>
            <a:endParaRPr lang="ru-RU" dirty="0">
              <a:solidFill>
                <a:schemeClr val="accent2">
                  <a:lumMod val="75000"/>
                </a:schemeClr>
              </a:solidFill>
              <a:latin typeface="Arial Black" pitchFamily="34" charset="0"/>
            </a:endParaRPr>
          </a:p>
          <a:p>
            <a:r>
              <a:rPr lang="ru-RU" dirty="0">
                <a:latin typeface="Arial Black" pitchFamily="34" charset="0"/>
              </a:rPr>
              <a:t>Показать, какие были несправедливые в Англии законы, придуманные Королем, отцом мальчика.</a:t>
            </a:r>
          </a:p>
          <a:p>
            <a:r>
              <a:rPr lang="ru-RU" dirty="0">
                <a:latin typeface="Arial Black" pitchFamily="34" charset="0"/>
              </a:rPr>
              <a:t>Показать, как взволновалась женщина, показать, что она, женщина из народа, имеет совесть, душу и сердце. «Что же я наделала!.. Милосердный боже, да я вовсе не хочу, чтобы этот бедняк шел из-за меня на виселицу!»</a:t>
            </a:r>
          </a:p>
        </p:txBody>
      </p:sp>
      <p:sp>
        <p:nvSpPr>
          <p:cNvPr id="4" name="Прямоугольник 3"/>
          <p:cNvSpPr/>
          <p:nvPr/>
        </p:nvSpPr>
        <p:spPr>
          <a:xfrm>
            <a:off x="251520" y="21000"/>
            <a:ext cx="8064896" cy="646331"/>
          </a:xfrm>
          <a:prstGeom prst="rect">
            <a:avLst/>
          </a:prstGeom>
        </p:spPr>
        <p:txBody>
          <a:bodyPr wrap="square">
            <a:spAutoFit/>
          </a:bodyPr>
          <a:lstStyle/>
          <a:p>
            <a:r>
              <a:rPr lang="ru-RU" dirty="0" smtClean="0">
                <a:solidFill>
                  <a:schemeClr val="accent2">
                    <a:lumMod val="75000"/>
                  </a:schemeClr>
                </a:solidFill>
                <a:latin typeface="Arial Black" pitchFamily="34" charset="0"/>
              </a:rPr>
              <a:t>Эдуард </a:t>
            </a:r>
            <a:r>
              <a:rPr lang="ru-RU" dirty="0">
                <a:solidFill>
                  <a:schemeClr val="accent2">
                    <a:lumMod val="75000"/>
                  </a:schemeClr>
                </a:solidFill>
                <a:latin typeface="Arial Black" pitchFamily="34" charset="0"/>
              </a:rPr>
              <a:t>сам становится жертвой иных из своих законов, а действие других видит собственными </a:t>
            </a:r>
            <a:r>
              <a:rPr lang="ru-RU" dirty="0" smtClean="0">
                <a:solidFill>
                  <a:schemeClr val="accent2">
                    <a:lumMod val="75000"/>
                  </a:schemeClr>
                </a:solidFill>
                <a:latin typeface="Arial Black" pitchFamily="34" charset="0"/>
              </a:rPr>
              <a:t>глазами:</a:t>
            </a:r>
            <a:endParaRPr lang="ru-RU" dirty="0">
              <a:solidFill>
                <a:schemeClr val="accent2">
                  <a:lumMod val="75000"/>
                </a:schemeClr>
              </a:solidFill>
              <a:latin typeface="Arial Black" pitchFamily="34" charset="0"/>
            </a:endParaRPr>
          </a:p>
        </p:txBody>
      </p:sp>
    </p:spTree>
    <p:extLst>
      <p:ext uri="{BB962C8B-B14F-4D97-AF65-F5344CB8AC3E}">
        <p14:creationId xmlns:p14="http://schemas.microsoft.com/office/powerpoint/2010/main" val="257665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816" y="908720"/>
            <a:ext cx="4409216" cy="5632311"/>
          </a:xfrm>
          <a:prstGeom prst="rect">
            <a:avLst/>
          </a:prstGeom>
        </p:spPr>
        <p:txBody>
          <a:bodyPr wrap="square">
            <a:spAutoFit/>
          </a:bodyPr>
          <a:lstStyle/>
          <a:p>
            <a:r>
              <a:rPr lang="ru-RU" b="1" dirty="0" smtClean="0">
                <a:latin typeface="Arial Black" pitchFamily="34" charset="0"/>
              </a:rPr>
              <a:t>В </a:t>
            </a:r>
            <a:r>
              <a:rPr lang="ru-RU" b="1" dirty="0">
                <a:latin typeface="Arial Black" pitchFamily="34" charset="0"/>
              </a:rPr>
              <a:t>чем сказалось благородство</a:t>
            </a:r>
            <a:r>
              <a:rPr lang="ru-RU" dirty="0">
                <a:latin typeface="Arial Black" pitchFamily="34" charset="0"/>
              </a:rPr>
              <a:t> Тома </a:t>
            </a:r>
            <a:r>
              <a:rPr lang="ru-RU" dirty="0" err="1">
                <a:latin typeface="Arial Black" pitchFamily="34" charset="0"/>
              </a:rPr>
              <a:t>Кенти</a:t>
            </a:r>
            <a:r>
              <a:rPr lang="ru-RU" b="1" dirty="0">
                <a:latin typeface="Arial Black" pitchFamily="34" charset="0"/>
              </a:rPr>
              <a:t>.</a:t>
            </a:r>
            <a:r>
              <a:rPr lang="ru-RU" dirty="0">
                <a:latin typeface="Arial Black" pitchFamily="34" charset="0"/>
              </a:rPr>
              <a:t> </a:t>
            </a:r>
            <a:r>
              <a:rPr lang="ru-RU" dirty="0" smtClean="0">
                <a:latin typeface="Arial Black" pitchFamily="34" charset="0"/>
              </a:rPr>
              <a:t> В </a:t>
            </a:r>
            <a:r>
              <a:rPr lang="ru-RU" dirty="0">
                <a:latin typeface="Arial Black" pitchFamily="34" charset="0"/>
              </a:rPr>
              <a:t>день коронации он </a:t>
            </a:r>
            <a:r>
              <a:rPr lang="ru-RU" dirty="0" smtClean="0">
                <a:latin typeface="Arial Black" pitchFamily="34" charset="0"/>
              </a:rPr>
              <a:t>честен- помог </a:t>
            </a:r>
            <a:r>
              <a:rPr lang="ru-RU" dirty="0">
                <a:latin typeface="Arial Black" pitchFamily="34" charset="0"/>
              </a:rPr>
              <a:t>вспомнить минуту за минуту в тот день, когда </a:t>
            </a:r>
            <a:r>
              <a:rPr lang="ru-RU" dirty="0" smtClean="0">
                <a:latin typeface="Arial Black" pitchFamily="34" charset="0"/>
              </a:rPr>
              <a:t>они с принцем </a:t>
            </a:r>
            <a:r>
              <a:rPr lang="ru-RU" dirty="0">
                <a:latin typeface="Arial Black" pitchFamily="34" charset="0"/>
              </a:rPr>
              <a:t>встретились и поменялись одеждами</a:t>
            </a:r>
            <a:r>
              <a:rPr lang="ru-RU" dirty="0" smtClean="0">
                <a:latin typeface="Arial Black" pitchFamily="34" charset="0"/>
              </a:rPr>
              <a:t>.</a:t>
            </a:r>
          </a:p>
          <a:p>
            <a:r>
              <a:rPr lang="ru-RU" b="1" dirty="0" smtClean="0">
                <a:latin typeface="Arial Black" pitchFamily="34" charset="0"/>
              </a:rPr>
              <a:t>Благороден и Эдуард. Он спас и отблагодарил всех, кто помогал ему.</a:t>
            </a:r>
            <a:r>
              <a:rPr lang="ru-RU" dirty="0">
                <a:latin typeface="Arial Black" pitchFamily="34" charset="0"/>
              </a:rPr>
              <a:t> Взойдя на престол, он объявил: </a:t>
            </a:r>
            <a:r>
              <a:rPr lang="ru-RU" dirty="0" err="1">
                <a:latin typeface="Arial Black" pitchFamily="34" charset="0"/>
              </a:rPr>
              <a:t>Майлсу</a:t>
            </a:r>
            <a:r>
              <a:rPr lang="ru-RU" dirty="0">
                <a:latin typeface="Arial Black" pitchFamily="34" charset="0"/>
              </a:rPr>
              <a:t> </a:t>
            </a:r>
            <a:r>
              <a:rPr lang="ru-RU" dirty="0" err="1">
                <a:latin typeface="Arial Black" pitchFamily="34" charset="0"/>
              </a:rPr>
              <a:t>Гендону</a:t>
            </a:r>
            <a:r>
              <a:rPr lang="ru-RU" dirty="0">
                <a:latin typeface="Arial Black" pitchFamily="34" charset="0"/>
              </a:rPr>
              <a:t> было даровано все, что он заслужил: и земли его отца, и деньги, подобающие его высокому званию (король произвел его в звание пэра Англии и графа Кентского). И еще ему была пожалована одна привилегия: </a:t>
            </a:r>
            <a:r>
              <a:rPr lang="ru-RU" dirty="0" smtClean="0">
                <a:latin typeface="Arial Black" pitchFamily="34" charset="0"/>
              </a:rPr>
              <a:t>«…сидеть </a:t>
            </a:r>
            <a:r>
              <a:rPr lang="ru-RU" dirty="0">
                <a:latin typeface="Arial Black" pitchFamily="34" charset="0"/>
              </a:rPr>
              <a:t>в присутствии английских </a:t>
            </a:r>
            <a:r>
              <a:rPr lang="ru-RU" dirty="0" smtClean="0">
                <a:latin typeface="Arial Black" pitchFamily="34" charset="0"/>
              </a:rPr>
              <a:t>королей».</a:t>
            </a:r>
            <a:endParaRPr lang="ru-RU" dirty="0">
              <a:latin typeface="Arial Black" pitchFamily="34" charset="0"/>
            </a:endParaRPr>
          </a:p>
        </p:txBody>
      </p:sp>
      <p:sp>
        <p:nvSpPr>
          <p:cNvPr id="3" name="Прямоугольник 2"/>
          <p:cNvSpPr/>
          <p:nvPr/>
        </p:nvSpPr>
        <p:spPr>
          <a:xfrm>
            <a:off x="4994880" y="908720"/>
            <a:ext cx="3897600" cy="4524315"/>
          </a:xfrm>
          <a:prstGeom prst="rect">
            <a:avLst/>
          </a:prstGeom>
          <a:ln w="22225">
            <a:solidFill>
              <a:schemeClr val="accent2">
                <a:lumMod val="50000"/>
              </a:schemeClr>
            </a:solidFill>
          </a:ln>
        </p:spPr>
        <p:txBody>
          <a:bodyPr wrap="square">
            <a:spAutoFit/>
          </a:bodyPr>
          <a:lstStyle/>
          <a:p>
            <a:r>
              <a:rPr lang="ru-RU" dirty="0" smtClean="0">
                <a:solidFill>
                  <a:schemeClr val="accent2">
                    <a:lumMod val="75000"/>
                  </a:schemeClr>
                </a:solidFill>
                <a:latin typeface="Arial Black" pitchFamily="34" charset="0"/>
              </a:rPr>
              <a:t>Благородство</a:t>
            </a:r>
            <a:r>
              <a:rPr lang="ru-RU" dirty="0" smtClean="0">
                <a:latin typeface="Arial Black" pitchFamily="34" charset="0"/>
              </a:rPr>
              <a:t> </a:t>
            </a:r>
            <a:r>
              <a:rPr lang="ru-RU" dirty="0">
                <a:latin typeface="Arial Black" pitchFamily="34" charset="0"/>
              </a:rPr>
              <a:t>- это </a:t>
            </a:r>
            <a:r>
              <a:rPr lang="ru-RU" dirty="0" smtClean="0">
                <a:latin typeface="Arial Black" pitchFamily="34" charset="0"/>
              </a:rPr>
              <a:t>понимание</a:t>
            </a:r>
            <a:r>
              <a:rPr lang="ru-RU" dirty="0">
                <a:latin typeface="Arial Black" pitchFamily="34" charset="0"/>
              </a:rPr>
              <a:t> </a:t>
            </a:r>
            <a:r>
              <a:rPr lang="ru-RU" dirty="0" smtClean="0">
                <a:latin typeface="Arial Black" pitchFamily="34" charset="0"/>
              </a:rPr>
              <a:t> </a:t>
            </a:r>
            <a:r>
              <a:rPr lang="ru-RU" dirty="0">
                <a:latin typeface="Arial Black" pitchFamily="34" charset="0"/>
              </a:rPr>
              <a:t>того, что каждый заслуживает справедливости.</a:t>
            </a:r>
          </a:p>
          <a:p>
            <a:r>
              <a:rPr lang="ru-RU" dirty="0">
                <a:solidFill>
                  <a:schemeClr val="accent2">
                    <a:lumMod val="75000"/>
                  </a:schemeClr>
                </a:solidFill>
                <a:latin typeface="Arial Black" pitchFamily="34" charset="0"/>
              </a:rPr>
              <a:t>Благородство</a:t>
            </a:r>
            <a:r>
              <a:rPr lang="ru-RU" dirty="0">
                <a:latin typeface="Arial Black" pitchFamily="34" charset="0"/>
              </a:rPr>
              <a:t> - это доброта, </a:t>
            </a:r>
            <a:r>
              <a:rPr lang="ru-RU" dirty="0" smtClean="0">
                <a:latin typeface="Arial Black" pitchFamily="34" charset="0"/>
              </a:rPr>
              <a:t>к </a:t>
            </a:r>
            <a:r>
              <a:rPr lang="ru-RU" dirty="0">
                <a:latin typeface="Arial Black" pitchFamily="34" charset="0"/>
              </a:rPr>
              <a:t>тем, кто нуждается больше всего.</a:t>
            </a:r>
          </a:p>
          <a:p>
            <a:r>
              <a:rPr lang="ru-RU" dirty="0" smtClean="0">
                <a:solidFill>
                  <a:schemeClr val="accent2">
                    <a:lumMod val="75000"/>
                  </a:schemeClr>
                </a:solidFill>
                <a:latin typeface="Arial Black" pitchFamily="34" charset="0"/>
              </a:rPr>
              <a:t>Благородство</a:t>
            </a:r>
            <a:r>
              <a:rPr lang="ru-RU" dirty="0" smtClean="0">
                <a:latin typeface="Arial Black" pitchFamily="34" charset="0"/>
              </a:rPr>
              <a:t> </a:t>
            </a:r>
            <a:r>
              <a:rPr lang="ru-RU" dirty="0">
                <a:latin typeface="Arial Black" pitchFamily="34" charset="0"/>
              </a:rPr>
              <a:t>- это готовность протянуть руку помощи каждому, кто в этом </a:t>
            </a:r>
            <a:r>
              <a:rPr lang="ru-RU" dirty="0" smtClean="0">
                <a:latin typeface="Arial Black" pitchFamily="34" charset="0"/>
              </a:rPr>
              <a:t>нуждается. </a:t>
            </a:r>
            <a:r>
              <a:rPr lang="ru-RU" dirty="0" smtClean="0">
                <a:solidFill>
                  <a:schemeClr val="accent2">
                    <a:lumMod val="75000"/>
                  </a:schemeClr>
                </a:solidFill>
                <a:latin typeface="Arial Black" pitchFamily="34" charset="0"/>
              </a:rPr>
              <a:t>Благородство</a:t>
            </a:r>
            <a:r>
              <a:rPr lang="ru-RU" dirty="0" smtClean="0">
                <a:latin typeface="Arial Black" pitchFamily="34" charset="0"/>
              </a:rPr>
              <a:t> </a:t>
            </a:r>
            <a:r>
              <a:rPr lang="ru-RU" dirty="0">
                <a:latin typeface="Arial Black" pitchFamily="34" charset="0"/>
              </a:rPr>
              <a:t>- это </a:t>
            </a:r>
            <a:r>
              <a:rPr lang="ru-RU" dirty="0" smtClean="0">
                <a:latin typeface="Arial Black" pitchFamily="34" charset="0"/>
              </a:rPr>
              <a:t>честность, умение </a:t>
            </a:r>
            <a:r>
              <a:rPr lang="ru-RU" dirty="0">
                <a:latin typeface="Arial Black" pitchFamily="34" charset="0"/>
              </a:rPr>
              <a:t>и готовность отвечать за свои слова, дела и решения</a:t>
            </a:r>
          </a:p>
          <a:p>
            <a:endParaRPr lang="ru-RU" dirty="0">
              <a:latin typeface="Arial Black" pitchFamily="34" charset="0"/>
            </a:endParaRPr>
          </a:p>
        </p:txBody>
      </p:sp>
      <p:sp>
        <p:nvSpPr>
          <p:cNvPr id="4" name="Прямоугольник 3"/>
          <p:cNvSpPr/>
          <p:nvPr/>
        </p:nvSpPr>
        <p:spPr>
          <a:xfrm>
            <a:off x="1079612" y="188640"/>
            <a:ext cx="6984776" cy="369332"/>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pPr lvl="0"/>
            <a:r>
              <a:rPr lang="ru-RU" b="1" dirty="0">
                <a:solidFill>
                  <a:prstClr val="black"/>
                </a:solidFill>
                <a:latin typeface="Arial Black" pitchFamily="34" charset="0"/>
              </a:rPr>
              <a:t>Король должен </a:t>
            </a:r>
            <a:r>
              <a:rPr lang="ru-RU" b="1" dirty="0" smtClean="0">
                <a:solidFill>
                  <a:prstClr val="black"/>
                </a:solidFill>
                <a:latin typeface="Arial Black" pitchFamily="34" charset="0"/>
              </a:rPr>
              <a:t>быть благородным </a:t>
            </a:r>
            <a:r>
              <a:rPr lang="ru-RU" b="1" dirty="0">
                <a:solidFill>
                  <a:prstClr val="black"/>
                </a:solidFill>
                <a:latin typeface="Arial Black" pitchFamily="34" charset="0"/>
              </a:rPr>
              <a:t>и </a:t>
            </a:r>
            <a:r>
              <a:rPr lang="ru-RU" b="1" dirty="0" smtClean="0">
                <a:solidFill>
                  <a:prstClr val="black"/>
                </a:solidFill>
                <a:latin typeface="Arial Black" pitchFamily="34" charset="0"/>
              </a:rPr>
              <a:t>милостивым</a:t>
            </a:r>
            <a:endParaRPr lang="ru-RU" b="1" dirty="0">
              <a:solidFill>
                <a:prstClr val="black"/>
              </a:solidFill>
              <a:latin typeface="Arial Black" pitchFamily="34" charset="0"/>
            </a:endParaRPr>
          </a:p>
        </p:txBody>
      </p:sp>
    </p:spTree>
    <p:extLst>
      <p:ext uri="{BB962C8B-B14F-4D97-AF65-F5344CB8AC3E}">
        <p14:creationId xmlns:p14="http://schemas.microsoft.com/office/powerpoint/2010/main" val="4056366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384" y="1700808"/>
            <a:ext cx="4894664" cy="2585323"/>
          </a:xfrm>
          <a:prstGeom prst="rect">
            <a:avLst/>
          </a:prstGeom>
          <a:ln w="28575">
            <a:solidFill>
              <a:schemeClr val="accent2">
                <a:lumMod val="50000"/>
              </a:schemeClr>
            </a:solidFill>
          </a:ln>
        </p:spPr>
        <p:txBody>
          <a:bodyPr wrap="square">
            <a:spAutoFit/>
          </a:bodyPr>
          <a:lstStyle/>
          <a:p>
            <a:r>
              <a:rPr lang="ru-RU" b="1" i="1" dirty="0" smtClean="0">
                <a:latin typeface="Arial Black" pitchFamily="34" charset="0"/>
              </a:rPr>
              <a:t>Эпиграф </a:t>
            </a:r>
            <a:r>
              <a:rPr lang="ru-RU" b="1" i="1" dirty="0">
                <a:latin typeface="Arial Black" pitchFamily="34" charset="0"/>
              </a:rPr>
              <a:t>к роману, взятый писателем из произведения Шекспира «Венецианский купец»: «О, в милосердии двойная благодать: Блажен и тот, кто милует, и тот, Кого он милует. Всего сильнее Оно в руках у сильных; королям Оно пристало больше, чем корона…»</a:t>
            </a:r>
          </a:p>
        </p:txBody>
      </p:sp>
      <p:sp>
        <p:nvSpPr>
          <p:cNvPr id="3" name="Прямоугольник 2"/>
          <p:cNvSpPr/>
          <p:nvPr/>
        </p:nvSpPr>
        <p:spPr>
          <a:xfrm>
            <a:off x="179512" y="36240"/>
            <a:ext cx="8352928" cy="1477328"/>
          </a:xfrm>
          <a:prstGeom prst="rect">
            <a:avLst/>
          </a:prstGeom>
        </p:spPr>
        <p:txBody>
          <a:bodyPr wrap="square">
            <a:spAutoFit/>
          </a:bodyPr>
          <a:lstStyle/>
          <a:p>
            <a:r>
              <a:rPr lang="ru-RU" dirty="0">
                <a:solidFill>
                  <a:schemeClr val="accent2">
                    <a:lumMod val="75000"/>
                  </a:schemeClr>
                </a:solidFill>
                <a:latin typeface="Arial Black" pitchFamily="34" charset="0"/>
              </a:rPr>
              <a:t>Милосердие</a:t>
            </a:r>
            <a:r>
              <a:rPr lang="ru-RU" dirty="0">
                <a:latin typeface="Arial Black" pitchFamily="34" charset="0"/>
              </a:rPr>
              <a:t> – </a:t>
            </a:r>
            <a:r>
              <a:rPr lang="ru-RU" dirty="0" smtClean="0">
                <a:latin typeface="Arial Black" pitchFamily="34" charset="0"/>
              </a:rPr>
              <a:t> стало основным качеством Эдуарда-короля (ПОЧЕМУ?), </a:t>
            </a:r>
            <a:r>
              <a:rPr lang="ru-RU" dirty="0">
                <a:latin typeface="Arial Black" pitchFamily="34" charset="0"/>
              </a:rPr>
              <a:t>так как он сам познал, что такое унижение и оскорбление со стороны сильных. </a:t>
            </a:r>
            <a:r>
              <a:rPr lang="ru-RU" dirty="0">
                <a:solidFill>
                  <a:schemeClr val="accent2">
                    <a:lumMod val="75000"/>
                  </a:schemeClr>
                </a:solidFill>
                <a:latin typeface="Arial Black" pitchFamily="34" charset="0"/>
              </a:rPr>
              <a:t>Делая людям добро, сам человек не менее счастлив, чем тот, для кого это добро делается. Поэтому «в милосердии двойная благодать». </a:t>
            </a:r>
            <a:endParaRPr lang="ru-RU" dirty="0">
              <a:latin typeface="Arial Black" pitchFamily="34" charset="0"/>
            </a:endParaRPr>
          </a:p>
        </p:txBody>
      </p:sp>
      <p:sp>
        <p:nvSpPr>
          <p:cNvPr id="4" name="Прямоугольник 3"/>
          <p:cNvSpPr/>
          <p:nvPr/>
        </p:nvSpPr>
        <p:spPr>
          <a:xfrm>
            <a:off x="179512" y="4417090"/>
            <a:ext cx="4572000" cy="2308324"/>
          </a:xfrm>
          <a:prstGeom prst="rect">
            <a:avLst/>
          </a:prstGeom>
        </p:spPr>
        <p:txBody>
          <a:bodyPr>
            <a:spAutoFit/>
          </a:bodyPr>
          <a:lstStyle/>
          <a:p>
            <a:r>
              <a:rPr lang="ru-RU" sz="2400" dirty="0" smtClean="0">
                <a:solidFill>
                  <a:schemeClr val="accent2">
                    <a:lumMod val="75000"/>
                  </a:schemeClr>
                </a:solidFill>
                <a:latin typeface="Arial Black" pitchFamily="34" charset="0"/>
              </a:rPr>
              <a:t>Автор </a:t>
            </a:r>
            <a:r>
              <a:rPr lang="ru-RU" sz="2400" dirty="0">
                <a:solidFill>
                  <a:schemeClr val="accent2">
                    <a:lumMod val="75000"/>
                  </a:schemeClr>
                </a:solidFill>
                <a:latin typeface="Arial Black" pitchFamily="34" charset="0"/>
              </a:rPr>
              <a:t>призывает читателя к милосердию, </a:t>
            </a:r>
            <a:r>
              <a:rPr lang="ru-RU" sz="2400" dirty="0" smtClean="0">
                <a:solidFill>
                  <a:schemeClr val="accent2">
                    <a:lumMod val="75000"/>
                  </a:schemeClr>
                </a:solidFill>
                <a:latin typeface="Arial Black" pitchFamily="34" charset="0"/>
              </a:rPr>
              <a:t> к любви </a:t>
            </a:r>
            <a:r>
              <a:rPr lang="ru-RU" sz="2400" dirty="0">
                <a:solidFill>
                  <a:schemeClr val="accent2">
                    <a:lumMod val="75000"/>
                  </a:schemeClr>
                </a:solidFill>
                <a:latin typeface="Arial Black" pitchFamily="34" charset="0"/>
              </a:rPr>
              <a:t>к ближнему, </a:t>
            </a:r>
            <a:r>
              <a:rPr lang="ru-RU" sz="2400" dirty="0" smtClean="0">
                <a:solidFill>
                  <a:schemeClr val="accent2">
                    <a:lumMod val="75000"/>
                  </a:schemeClr>
                </a:solidFill>
                <a:latin typeface="Arial Black" pitchFamily="34" charset="0"/>
              </a:rPr>
              <a:t>быть готовым </a:t>
            </a:r>
            <a:r>
              <a:rPr lang="ru-RU" sz="2400" dirty="0">
                <a:solidFill>
                  <a:schemeClr val="accent2">
                    <a:lumMod val="75000"/>
                  </a:schemeClr>
                </a:solidFill>
                <a:latin typeface="Arial Black" pitchFamily="34" charset="0"/>
              </a:rPr>
              <a:t>оказать поддержку всякому, кто в ней нуждается.</a:t>
            </a:r>
          </a:p>
        </p:txBody>
      </p:sp>
      <p:pic>
        <p:nvPicPr>
          <p:cNvPr id="5" name="Picture 4" descr="Рецензия покупателя на &quot;Принц и нищий&quot; - Издательство Альфа-книг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644" y="1543264"/>
            <a:ext cx="3729893" cy="518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1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581128"/>
            <a:ext cx="8928992" cy="2677656"/>
          </a:xfrm>
          <a:prstGeom prst="rect">
            <a:avLst/>
          </a:prstGeom>
        </p:spPr>
        <p:txBody>
          <a:bodyPr wrap="square">
            <a:spAutoFit/>
          </a:bodyPr>
          <a:lstStyle/>
          <a:p>
            <a:pPr algn="ctr"/>
            <a:r>
              <a:rPr lang="ru-RU" sz="2400" dirty="0" smtClean="0">
                <a:latin typeface="Arial Black" pitchFamily="34" charset="0"/>
              </a:rPr>
              <a:t>В сказке, </a:t>
            </a:r>
            <a:r>
              <a:rPr lang="ru-RU" sz="2400" dirty="0">
                <a:latin typeface="Arial Black" pitchFamily="34" charset="0"/>
              </a:rPr>
              <a:t>обращенной к молодому поколению, Твен стремился преподать ему урок. </a:t>
            </a:r>
            <a:endParaRPr lang="ru-RU" sz="2400" dirty="0" smtClean="0">
              <a:latin typeface="Arial Black" pitchFamily="34" charset="0"/>
            </a:endParaRPr>
          </a:p>
          <a:p>
            <a:pPr algn="ctr"/>
            <a:r>
              <a:rPr lang="ru-RU" sz="2400" dirty="0" smtClean="0">
                <a:latin typeface="Arial Black" pitchFamily="34" charset="0"/>
              </a:rPr>
              <a:t>Писатель </a:t>
            </a:r>
            <a:r>
              <a:rPr lang="ru-RU" sz="2400" dirty="0">
                <a:latin typeface="Arial Black" pitchFamily="34" charset="0"/>
              </a:rPr>
              <a:t>хотел, чтобы его герои и события </a:t>
            </a:r>
            <a:r>
              <a:rPr lang="ru-RU" sz="2400" dirty="0" smtClean="0">
                <a:latin typeface="Arial Black" pitchFamily="34" charset="0"/>
              </a:rPr>
              <a:t>заставили читателей </a:t>
            </a:r>
            <a:r>
              <a:rPr lang="ru-RU" sz="2400" dirty="0">
                <a:latin typeface="Arial Black" pitchFamily="34" charset="0"/>
              </a:rPr>
              <a:t>задуматься, </a:t>
            </a:r>
            <a:r>
              <a:rPr lang="ru-RU" sz="2400" dirty="0">
                <a:solidFill>
                  <a:schemeClr val="accent2">
                    <a:lumMod val="75000"/>
                  </a:schemeClr>
                </a:solidFill>
                <a:latin typeface="Arial Black" pitchFamily="34" charset="0"/>
              </a:rPr>
              <a:t>что есть добро, а что – зло, каким милосердным и благородным должен быть человек.</a:t>
            </a:r>
          </a:p>
          <a:p>
            <a:endParaRPr lang="ru-RU" sz="2400" dirty="0">
              <a:latin typeface="Arial Black" pitchFamily="34" charset="0"/>
            </a:endParaRPr>
          </a:p>
        </p:txBody>
      </p:sp>
      <p:pic>
        <p:nvPicPr>
          <p:cNvPr id="18434" name="Picture 2" descr="Иллюстрация 8 из 32 для Принц и нищий - Марк Твен | Лабиринт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4849"/>
            <a:ext cx="4327961" cy="4581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42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548680"/>
            <a:ext cx="3672408" cy="2862322"/>
          </a:xfrm>
          <a:prstGeom prst="rect">
            <a:avLst/>
          </a:prstGeom>
        </p:spPr>
        <p:txBody>
          <a:bodyPr wrap="square">
            <a:spAutoFit/>
          </a:bodyPr>
          <a:lstStyle/>
          <a:p>
            <a:r>
              <a:rPr lang="ru-RU" dirty="0">
                <a:latin typeface="Arial Black" pitchFamily="34" charset="0"/>
              </a:rPr>
              <a:t>«Принца и нищего» </a:t>
            </a:r>
            <a:r>
              <a:rPr lang="ru-RU" dirty="0" smtClean="0">
                <a:latin typeface="Arial Black" pitchFamily="34" charset="0"/>
              </a:rPr>
              <a:t>Твен </a:t>
            </a:r>
            <a:r>
              <a:rPr lang="ru-RU" dirty="0">
                <a:latin typeface="Arial Black" pitchFamily="34" charset="0"/>
              </a:rPr>
              <a:t>писал для своих дочерей и хотел поговорить с ними о самом главном — о том, каким создала человека природа и как меняют его </a:t>
            </a:r>
            <a:r>
              <a:rPr lang="ru-RU" dirty="0" smtClean="0">
                <a:latin typeface="Arial Black" pitchFamily="34" charset="0"/>
              </a:rPr>
              <a:t>условия, в которые он попадает.</a:t>
            </a:r>
          </a:p>
          <a:p>
            <a:r>
              <a:rPr lang="ru-RU" dirty="0" smtClean="0">
                <a:latin typeface="Arial Black" pitchFamily="34" charset="0"/>
              </a:rPr>
              <a:t>Писатель </a:t>
            </a:r>
            <a:r>
              <a:rPr lang="ru-RU" dirty="0">
                <a:latin typeface="Arial Black" pitchFamily="34" charset="0"/>
              </a:rPr>
              <a:t>создавал </a:t>
            </a:r>
            <a:r>
              <a:rPr lang="ru-RU" dirty="0">
                <a:solidFill>
                  <a:srgbClr val="FF0000"/>
                </a:solidFill>
                <a:latin typeface="Arial Black" pitchFamily="34" charset="0"/>
              </a:rPr>
              <a:t>философскую</a:t>
            </a:r>
            <a:r>
              <a:rPr lang="ru-RU" dirty="0">
                <a:latin typeface="Arial Black" pitchFamily="34" charset="0"/>
              </a:rPr>
              <a:t> сказку. </a:t>
            </a:r>
          </a:p>
        </p:txBody>
      </p:sp>
      <p:sp>
        <p:nvSpPr>
          <p:cNvPr id="7" name="Прямоугольник 6"/>
          <p:cNvSpPr/>
          <p:nvPr/>
        </p:nvSpPr>
        <p:spPr>
          <a:xfrm>
            <a:off x="251520" y="5744423"/>
            <a:ext cx="8424936" cy="923330"/>
          </a:xfrm>
          <a:prstGeom prst="rect">
            <a:avLst/>
          </a:prstGeom>
        </p:spPr>
        <p:txBody>
          <a:bodyPr wrap="square">
            <a:spAutoFit/>
          </a:bodyPr>
          <a:lstStyle/>
          <a:p>
            <a:r>
              <a:rPr lang="ru-RU" dirty="0" smtClean="0">
                <a:latin typeface="Arial Black" pitchFamily="34" charset="0"/>
              </a:rPr>
              <a:t>Когда </a:t>
            </a:r>
            <a:r>
              <a:rPr lang="ru-RU" dirty="0" smtClean="0">
                <a:solidFill>
                  <a:schemeClr val="accent2">
                    <a:lumMod val="75000"/>
                  </a:schemeClr>
                </a:solidFill>
                <a:latin typeface="Arial Black" pitchFamily="34" charset="0"/>
              </a:rPr>
              <a:t>роман</a:t>
            </a:r>
            <a:r>
              <a:rPr lang="ru-RU" dirty="0" smtClean="0">
                <a:latin typeface="Arial Black" pitchFamily="34" charset="0"/>
              </a:rPr>
              <a:t> вышел, </a:t>
            </a:r>
            <a:r>
              <a:rPr lang="ru-RU" dirty="0">
                <a:latin typeface="Arial Black" pitchFamily="34" charset="0"/>
              </a:rPr>
              <a:t>жена Оливия </a:t>
            </a:r>
            <a:r>
              <a:rPr lang="ru-RU" dirty="0" smtClean="0">
                <a:latin typeface="Arial Black" pitchFamily="34" charset="0"/>
              </a:rPr>
              <a:t>превратила её в пьесу </a:t>
            </a:r>
            <a:r>
              <a:rPr lang="ru-RU" dirty="0">
                <a:latin typeface="Arial Black" pitchFamily="34" charset="0"/>
              </a:rPr>
              <a:t>для домашнего театра. Роли исполняли дочери Твена и их школьные </a:t>
            </a:r>
            <a:r>
              <a:rPr lang="ru-RU" dirty="0" smtClean="0">
                <a:latin typeface="Arial Black" pitchFamily="34" charset="0"/>
              </a:rPr>
              <a:t>друзья. </a:t>
            </a:r>
            <a:endParaRPr lang="ru-RU" dirty="0">
              <a:latin typeface="Arial Black" pitchFamily="34" charset="0"/>
            </a:endParaRPr>
          </a:p>
        </p:txBody>
      </p:sp>
      <p:sp>
        <p:nvSpPr>
          <p:cNvPr id="2" name="Прямоугольник 1"/>
          <p:cNvSpPr/>
          <p:nvPr/>
        </p:nvSpPr>
        <p:spPr>
          <a:xfrm>
            <a:off x="251520" y="4234461"/>
            <a:ext cx="8738833" cy="1477328"/>
          </a:xfrm>
          <a:prstGeom prst="rect">
            <a:avLst/>
          </a:prstGeom>
          <a:ln w="22225">
            <a:solidFill>
              <a:srgbClr val="FF0000"/>
            </a:solidFill>
          </a:ln>
        </p:spPr>
        <p:txBody>
          <a:bodyPr wrap="square">
            <a:spAutoFit/>
          </a:bodyPr>
          <a:lstStyle/>
          <a:p>
            <a:r>
              <a:rPr lang="ru-RU" b="1" dirty="0">
                <a:solidFill>
                  <a:srgbClr val="FF0000"/>
                </a:solidFill>
                <a:latin typeface="Arial Black" pitchFamily="34" charset="0"/>
              </a:rPr>
              <a:t>Философская </a:t>
            </a:r>
            <a:r>
              <a:rPr lang="ru-RU" b="1" dirty="0" smtClean="0">
                <a:solidFill>
                  <a:srgbClr val="FF0000"/>
                </a:solidFill>
                <a:latin typeface="Arial Black" pitchFamily="34" charset="0"/>
              </a:rPr>
              <a:t>сказка. </a:t>
            </a:r>
            <a:r>
              <a:rPr lang="ru-RU" b="1" dirty="0" smtClean="0">
                <a:latin typeface="Arial Black" pitchFamily="34" charset="0"/>
              </a:rPr>
              <a:t>С </a:t>
            </a:r>
            <a:r>
              <a:rPr lang="ru-RU" b="1" dirty="0">
                <a:latin typeface="Arial Black" pitchFamily="34" charset="0"/>
              </a:rPr>
              <a:t>греческого языка «</a:t>
            </a:r>
            <a:r>
              <a:rPr lang="ru-RU" b="1" dirty="0" err="1">
                <a:latin typeface="Arial Black" pitchFamily="34" charset="0"/>
              </a:rPr>
              <a:t>фило</a:t>
            </a:r>
            <a:r>
              <a:rPr lang="ru-RU" b="1" dirty="0">
                <a:latin typeface="Arial Black" pitchFamily="34" charset="0"/>
              </a:rPr>
              <a:t>»-люблю, «</a:t>
            </a:r>
            <a:r>
              <a:rPr lang="ru-RU" b="1" dirty="0" err="1">
                <a:latin typeface="Arial Black" pitchFamily="34" charset="0"/>
              </a:rPr>
              <a:t>софия</a:t>
            </a:r>
            <a:r>
              <a:rPr lang="ru-RU" b="1" dirty="0">
                <a:latin typeface="Arial Black" pitchFamily="34" charset="0"/>
              </a:rPr>
              <a:t>»- мудрость».</a:t>
            </a:r>
          </a:p>
          <a:p>
            <a:r>
              <a:rPr lang="ru-RU" b="1" dirty="0">
                <a:latin typeface="Arial Black" pitchFamily="34" charset="0"/>
              </a:rPr>
              <a:t>Философия –наука, ищущая ответы на вопросы: «В чём смысл </a:t>
            </a:r>
            <a:r>
              <a:rPr lang="ru-RU" b="1" dirty="0" smtClean="0">
                <a:latin typeface="Arial Black" pitchFamily="34" charset="0"/>
              </a:rPr>
              <a:t>жизни человека?», «Какими качествами должен обладать человек?» </a:t>
            </a:r>
            <a:r>
              <a:rPr lang="ru-RU" b="1" dirty="0">
                <a:latin typeface="Arial Black" pitchFamily="34" charset="0"/>
              </a:rPr>
              <a:t>и т.д.</a:t>
            </a:r>
          </a:p>
        </p:txBody>
      </p:sp>
      <p:pic>
        <p:nvPicPr>
          <p:cNvPr id="6" name="Picture 2" descr="Краткая биография Марка Твена, история успеха и трагизма"/>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23928" y="143636"/>
            <a:ext cx="5066425" cy="3799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0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08777"/>
            <a:ext cx="7776864" cy="400110"/>
          </a:xfrm>
          <a:prstGeom prst="rect">
            <a:avLst/>
          </a:prstGeom>
        </p:spPr>
        <p:txBody>
          <a:bodyPr wrap="square">
            <a:spAutoFit/>
          </a:bodyPr>
          <a:lstStyle/>
          <a:p>
            <a:r>
              <a:rPr lang="ru-RU" sz="2000" dirty="0">
                <a:solidFill>
                  <a:srgbClr val="FF0000"/>
                </a:solidFill>
                <a:latin typeface="Arial Black" pitchFamily="34" charset="0"/>
              </a:rPr>
              <a:t>Перед нами Англия первой половины XVI века</a:t>
            </a:r>
          </a:p>
        </p:txBody>
      </p:sp>
      <p:sp>
        <p:nvSpPr>
          <p:cNvPr id="5" name="Прямоугольник 4"/>
          <p:cNvSpPr/>
          <p:nvPr/>
        </p:nvSpPr>
        <p:spPr>
          <a:xfrm>
            <a:off x="395536" y="685309"/>
            <a:ext cx="8496944" cy="1938992"/>
          </a:xfrm>
          <a:prstGeom prst="rect">
            <a:avLst/>
          </a:prstGeom>
        </p:spPr>
        <p:txBody>
          <a:bodyPr wrap="square">
            <a:spAutoFit/>
          </a:bodyPr>
          <a:lstStyle/>
          <a:p>
            <a:r>
              <a:rPr lang="ru-RU" sz="2000" dirty="0">
                <a:latin typeface="Arial Black" pitchFamily="34" charset="0"/>
              </a:rPr>
              <a:t>Грязные, узкие улочки, лондонский мост, по обеим сторонам которого красуются нанизанные на острия головы недавних жертв королевского гнева, </a:t>
            </a:r>
            <a:r>
              <a:rPr lang="ru-RU" sz="2000" dirty="0" smtClean="0">
                <a:latin typeface="Arial Black" pitchFamily="34" charset="0"/>
              </a:rPr>
              <a:t>пестрые </a:t>
            </a:r>
            <a:r>
              <a:rPr lang="ru-RU" sz="2000" dirty="0">
                <a:latin typeface="Arial Black" pitchFamily="34" charset="0"/>
              </a:rPr>
              <a:t>толпы нищих на соборных папертях и площадях — все эти зарисовки </a:t>
            </a:r>
            <a:r>
              <a:rPr lang="ru-RU" sz="2000" dirty="0" smtClean="0">
                <a:latin typeface="Arial Black" pitchFamily="34" charset="0"/>
              </a:rPr>
              <a:t>Англии </a:t>
            </a:r>
            <a:r>
              <a:rPr lang="ru-RU" sz="2000" dirty="0">
                <a:latin typeface="Arial Black" pitchFamily="34" charset="0"/>
              </a:rPr>
              <a:t>в </a:t>
            </a:r>
            <a:r>
              <a:rPr lang="ru-RU" sz="2000" dirty="0" smtClean="0">
                <a:latin typeface="Arial Black" pitchFamily="34" charset="0"/>
              </a:rPr>
              <a:t>доносят </a:t>
            </a:r>
            <a:r>
              <a:rPr lang="ru-RU" sz="2000" dirty="0">
                <a:latin typeface="Arial Black" pitchFamily="34" charset="0"/>
              </a:rPr>
              <a:t>до читателя атмосферу средневековья.</a:t>
            </a:r>
          </a:p>
        </p:txBody>
      </p:sp>
      <p:sp>
        <p:nvSpPr>
          <p:cNvPr id="7" name="Прямоугольник 6"/>
          <p:cNvSpPr/>
          <p:nvPr/>
        </p:nvSpPr>
        <p:spPr>
          <a:xfrm>
            <a:off x="242183" y="2852936"/>
            <a:ext cx="2661959" cy="3139321"/>
          </a:xfrm>
          <a:prstGeom prst="rect">
            <a:avLst/>
          </a:prstGeom>
        </p:spPr>
        <p:txBody>
          <a:bodyPr wrap="square">
            <a:spAutoFit/>
          </a:bodyPr>
          <a:lstStyle/>
          <a:p>
            <a:pPr marL="285750" indent="-285750">
              <a:buFont typeface="Arial" pitchFamily="34" charset="0"/>
              <a:buChar char="•"/>
            </a:pPr>
            <a:r>
              <a:rPr lang="ru-RU" dirty="0" smtClean="0">
                <a:latin typeface="Arial Black" pitchFamily="34" charset="0"/>
              </a:rPr>
              <a:t>Средневековые законы с пытками </a:t>
            </a:r>
            <a:r>
              <a:rPr lang="ru-RU" dirty="0">
                <a:latin typeface="Arial Black" pitchFamily="34" charset="0"/>
              </a:rPr>
              <a:t>и казнями </a:t>
            </a:r>
            <a:endParaRPr lang="ru-RU" dirty="0" smtClean="0">
              <a:latin typeface="Arial Black" pitchFamily="34" charset="0"/>
            </a:endParaRPr>
          </a:p>
          <a:p>
            <a:pPr marL="285750" indent="-285750">
              <a:buFont typeface="Arial" pitchFamily="34" charset="0"/>
              <a:buChar char="•"/>
            </a:pPr>
            <a:r>
              <a:rPr lang="ru-RU" dirty="0" smtClean="0">
                <a:latin typeface="Arial Black" pitchFamily="34" charset="0"/>
              </a:rPr>
              <a:t>Невежество и грубость (вера в колдовство)</a:t>
            </a:r>
          </a:p>
          <a:p>
            <a:pPr marL="285750" indent="-285750">
              <a:buFont typeface="Arial" pitchFamily="34" charset="0"/>
              <a:buChar char="•"/>
            </a:pPr>
            <a:r>
              <a:rPr lang="ru-RU" dirty="0" smtClean="0">
                <a:latin typeface="Arial Black" pitchFamily="34" charset="0"/>
              </a:rPr>
              <a:t>Неравенство (Двор отбросов, Тауэр)</a:t>
            </a:r>
            <a:endParaRPr lang="ru-RU" dirty="0">
              <a:latin typeface="Arial Black" pitchFamily="34" charset="0"/>
            </a:endParaRPr>
          </a:p>
          <a:p>
            <a:endParaRPr lang="ru-RU" dirty="0">
              <a:latin typeface="Arial Black" pitchFamily="34" charset="0"/>
            </a:endParaRPr>
          </a:p>
        </p:txBody>
      </p:sp>
      <p:pic>
        <p:nvPicPr>
          <p:cNvPr id="2050" name="Picture 2" descr="Иллюстрация 1 из 31 для Принц и нищий - Марк Твен | Лабиринт - книги. Источник: Лабирин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80" y="2564904"/>
            <a:ext cx="6194783" cy="4142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880" y="609982"/>
            <a:ext cx="8739608" cy="6032421"/>
          </a:xfrm>
          <a:prstGeom prst="rect">
            <a:avLst/>
          </a:prstGeom>
        </p:spPr>
        <p:txBody>
          <a:bodyPr wrap="square">
            <a:spAutoFit/>
          </a:bodyPr>
          <a:lstStyle/>
          <a:p>
            <a:r>
              <a:rPr lang="ru-RU" dirty="0" smtClean="0">
                <a:latin typeface="Arial Black" pitchFamily="34" charset="0"/>
              </a:rPr>
              <a:t>Это эпоха отца Эдуарда VI — Генриха VIII, известного своим сумасбродством и жестокостью, когда в результате его политики крестьяне лишались средств к существованию, становились бродягами. За бродяжничество рубили уши, подозреваемых в колдовстве-сжигали, за кражу могли повесить,  за иные преступления варили в кипящем масле…</a:t>
            </a:r>
          </a:p>
          <a:p>
            <a:r>
              <a:rPr lang="ru-RU" dirty="0">
                <a:latin typeface="Arial Black" pitchFamily="34" charset="0"/>
              </a:rPr>
              <a:t>	</a:t>
            </a:r>
            <a:r>
              <a:rPr lang="ru-RU" dirty="0" smtClean="0">
                <a:latin typeface="Arial Black" pitchFamily="34" charset="0"/>
              </a:rPr>
              <a:t>В повести рассказана типичная история фермера.</a:t>
            </a:r>
          </a:p>
          <a:p>
            <a:r>
              <a:rPr lang="ru-RU" dirty="0" smtClean="0">
                <a:latin typeface="Arial Black" pitchFamily="34" charset="0"/>
              </a:rPr>
              <a:t> </a:t>
            </a:r>
            <a:r>
              <a:rPr lang="ru-RU" sz="2000" b="1" i="1" dirty="0" smtClean="0">
                <a:solidFill>
                  <a:schemeClr val="accent2">
                    <a:lumMod val="50000"/>
                  </a:schemeClr>
                </a:solidFill>
              </a:rPr>
              <a:t>Когда-то </a:t>
            </a:r>
            <a:r>
              <a:rPr lang="ru-RU" sz="2000" b="1" i="1" dirty="0" err="1" smtClean="0">
                <a:solidFill>
                  <a:schemeClr val="accent2">
                    <a:lumMod val="50000"/>
                  </a:schemeClr>
                </a:solidFill>
              </a:rPr>
              <a:t>Йокел</a:t>
            </a:r>
            <a:r>
              <a:rPr lang="ru-RU" sz="2000" b="1" i="1" dirty="0" smtClean="0">
                <a:solidFill>
                  <a:schemeClr val="accent2">
                    <a:lumMod val="50000"/>
                  </a:schemeClr>
                </a:solidFill>
              </a:rPr>
              <a:t> жил в довольстве, были у него «любящая жена и дети. Теперь, — говорит он, — нет у меня ничего… Жена и ребята померли; может, они в раю, а может, и в аду, но только, слава богу, не в Англии! Моя добрая, честная старуха мать ходила за больными, чтобы заработать на хлеб; один больной умер, доктора не знали, с чего, — и мою мать сожгли на костре как ведьму, а мои ребятишки смотрели, как ее жгут, и плакали. Английский закон! Стали мы с женой ходить из дома в дом, прося милостыню, таская за собою голодных ребят; но в Англии считается преступлением быть голодным, и нас ловили и били в трех городах…Плети </a:t>
            </a:r>
            <a:r>
              <a:rPr lang="ru-RU" sz="2000" b="1" i="1" dirty="0">
                <a:solidFill>
                  <a:schemeClr val="accent2">
                    <a:lumMod val="50000"/>
                  </a:schemeClr>
                </a:solidFill>
              </a:rPr>
              <a:t>скоро выпили кровь моей </a:t>
            </a:r>
            <a:r>
              <a:rPr lang="ru-RU" sz="2000" b="1" i="1" dirty="0" smtClean="0">
                <a:solidFill>
                  <a:schemeClr val="accent2">
                    <a:lumMod val="50000"/>
                  </a:schemeClr>
                </a:solidFill>
              </a:rPr>
              <a:t>Мэри,</a:t>
            </a:r>
            <a:r>
              <a:rPr lang="ru-RU" sz="2000" b="1" i="1" dirty="0">
                <a:solidFill>
                  <a:schemeClr val="accent2">
                    <a:lumMod val="50000"/>
                  </a:schemeClr>
                </a:solidFill>
              </a:rPr>
              <a:t>  ребятишки… </a:t>
            </a:r>
            <a:r>
              <a:rPr lang="ru-RU" sz="2000" b="1" i="1" dirty="0" smtClean="0">
                <a:solidFill>
                  <a:schemeClr val="accent2">
                    <a:lumMod val="50000"/>
                  </a:schemeClr>
                </a:solidFill>
              </a:rPr>
              <a:t>померли </a:t>
            </a:r>
            <a:r>
              <a:rPr lang="ru-RU" sz="2000" b="1" i="1" dirty="0">
                <a:solidFill>
                  <a:schemeClr val="accent2">
                    <a:lumMod val="50000"/>
                  </a:schemeClr>
                </a:solidFill>
              </a:rPr>
              <a:t>с </a:t>
            </a:r>
            <a:r>
              <a:rPr lang="ru-RU" sz="2000" b="1" i="1" dirty="0" smtClean="0">
                <a:solidFill>
                  <a:schemeClr val="accent2">
                    <a:lumMod val="50000"/>
                  </a:schemeClr>
                </a:solidFill>
              </a:rPr>
              <a:t>голоду…Я </a:t>
            </a:r>
            <a:r>
              <a:rPr lang="ru-RU" sz="2000" b="1" i="1" dirty="0">
                <a:solidFill>
                  <a:schemeClr val="accent2">
                    <a:lumMod val="50000"/>
                  </a:schemeClr>
                </a:solidFill>
              </a:rPr>
              <a:t>опять стал жить подаянием; протягивал руку за черствой коркой, а получил колоду и потерял одно </a:t>
            </a:r>
            <a:r>
              <a:rPr lang="ru-RU" sz="2000" b="1" i="1" dirty="0" smtClean="0">
                <a:solidFill>
                  <a:schemeClr val="accent2">
                    <a:lumMod val="50000"/>
                  </a:schemeClr>
                </a:solidFill>
              </a:rPr>
              <a:t>ухо…Меня </a:t>
            </a:r>
            <a:r>
              <a:rPr lang="ru-RU" sz="2000" b="1" i="1" dirty="0">
                <a:solidFill>
                  <a:schemeClr val="accent2">
                    <a:lumMod val="50000"/>
                  </a:schemeClr>
                </a:solidFill>
              </a:rPr>
              <a:t>продали в </a:t>
            </a:r>
            <a:r>
              <a:rPr lang="ru-RU" sz="2000" b="1" i="1" dirty="0" smtClean="0">
                <a:solidFill>
                  <a:schemeClr val="accent2">
                    <a:lumMod val="50000"/>
                  </a:schemeClr>
                </a:solidFill>
              </a:rPr>
              <a:t>рабство.</a:t>
            </a:r>
            <a:r>
              <a:rPr lang="ru-RU" sz="2000" b="1" i="1" dirty="0">
                <a:solidFill>
                  <a:schemeClr val="accent2">
                    <a:lumMod val="50000"/>
                  </a:schemeClr>
                </a:solidFill>
              </a:rPr>
              <a:t> Я </a:t>
            </a:r>
            <a:r>
              <a:rPr lang="ru-RU" sz="2000" b="1" i="1" dirty="0" smtClean="0">
                <a:solidFill>
                  <a:schemeClr val="accent2">
                    <a:lumMod val="50000"/>
                  </a:schemeClr>
                </a:solidFill>
              </a:rPr>
              <a:t>убежал, </a:t>
            </a:r>
            <a:r>
              <a:rPr lang="ru-RU" sz="2000" b="1" i="1" dirty="0">
                <a:solidFill>
                  <a:schemeClr val="accent2">
                    <a:lumMod val="50000"/>
                  </a:schemeClr>
                </a:solidFill>
              </a:rPr>
              <a:t>и если меня поймают, </a:t>
            </a:r>
            <a:r>
              <a:rPr lang="ru-RU" sz="2000" b="1" i="1" dirty="0" smtClean="0">
                <a:solidFill>
                  <a:schemeClr val="accent2">
                    <a:lumMod val="50000"/>
                  </a:schemeClr>
                </a:solidFill>
              </a:rPr>
              <a:t>я </a:t>
            </a:r>
            <a:r>
              <a:rPr lang="ru-RU" sz="2000" b="1" i="1" dirty="0">
                <a:solidFill>
                  <a:schemeClr val="accent2">
                    <a:lumMod val="50000"/>
                  </a:schemeClr>
                </a:solidFill>
              </a:rPr>
              <a:t>буду повешен.</a:t>
            </a:r>
            <a:endParaRPr lang="ru-RU" sz="2000" b="1" i="1" dirty="0">
              <a:solidFill>
                <a:schemeClr val="accent2">
                  <a:lumMod val="50000"/>
                </a:schemeClr>
              </a:solidFill>
              <a:latin typeface="Arial Black" pitchFamily="34" charset="0"/>
            </a:endParaRPr>
          </a:p>
        </p:txBody>
      </p:sp>
      <p:sp>
        <p:nvSpPr>
          <p:cNvPr id="4" name="Прямоугольник 3"/>
          <p:cNvSpPr/>
          <p:nvPr/>
        </p:nvSpPr>
        <p:spPr>
          <a:xfrm>
            <a:off x="867481" y="51244"/>
            <a:ext cx="7272808" cy="400110"/>
          </a:xfrm>
          <a:prstGeom prst="rect">
            <a:avLst/>
          </a:prstGeom>
        </p:spPr>
        <p:txBody>
          <a:bodyPr wrap="square">
            <a:spAutoFit/>
          </a:bodyPr>
          <a:lstStyle/>
          <a:p>
            <a:r>
              <a:rPr lang="ru-RU" sz="2000" dirty="0">
                <a:solidFill>
                  <a:srgbClr val="FF0000"/>
                </a:solidFill>
                <a:latin typeface="Arial Black" pitchFamily="34" charset="0"/>
              </a:rPr>
              <a:t>Перед нами Англия первой половины XVI века</a:t>
            </a:r>
          </a:p>
        </p:txBody>
      </p:sp>
    </p:spTree>
    <p:extLst>
      <p:ext uri="{BB962C8B-B14F-4D97-AF65-F5344CB8AC3E}">
        <p14:creationId xmlns:p14="http://schemas.microsoft.com/office/powerpoint/2010/main" val="265441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748" y="1628800"/>
            <a:ext cx="4767781" cy="2800767"/>
          </a:xfrm>
          <a:prstGeom prst="rect">
            <a:avLst/>
          </a:prstGeom>
        </p:spPr>
        <p:txBody>
          <a:bodyPr wrap="square">
            <a:spAutoFit/>
          </a:bodyPr>
          <a:lstStyle/>
          <a:p>
            <a:r>
              <a:rPr lang="ru-RU" sz="2200" dirty="0" smtClean="0">
                <a:solidFill>
                  <a:schemeClr val="accent2">
                    <a:lumMod val="50000"/>
                  </a:schemeClr>
                </a:solidFill>
                <a:latin typeface="Arial Black" pitchFamily="34" charset="0"/>
              </a:rPr>
              <a:t>реальные персонажи </a:t>
            </a:r>
            <a:r>
              <a:rPr lang="ru-RU" sz="2200" dirty="0" smtClean="0">
                <a:latin typeface="Arial Black" pitchFamily="34" charset="0"/>
              </a:rPr>
              <a:t>- принц </a:t>
            </a:r>
            <a:r>
              <a:rPr lang="ru-RU" sz="2200" dirty="0">
                <a:latin typeface="Arial Black" pitchFamily="34" charset="0"/>
              </a:rPr>
              <a:t>Уэльский, леди Джейн Грей,  леди Елизавета, Генрих </a:t>
            </a:r>
            <a:r>
              <a:rPr lang="ru-RU" sz="2200" dirty="0" smtClean="0">
                <a:latin typeface="Arial Black" pitchFamily="34" charset="0"/>
              </a:rPr>
              <a:t>VIII, </a:t>
            </a:r>
            <a:r>
              <a:rPr lang="ru-RU" sz="2200" dirty="0">
                <a:latin typeface="Arial Black" pitchFamily="34" charset="0"/>
              </a:rPr>
              <a:t>Мария; </a:t>
            </a:r>
            <a:endParaRPr lang="ru-RU" sz="2200" dirty="0" smtClean="0">
              <a:latin typeface="Arial Black" pitchFamily="34" charset="0"/>
            </a:endParaRPr>
          </a:p>
          <a:p>
            <a:r>
              <a:rPr lang="ru-RU" sz="2200" dirty="0" smtClean="0">
                <a:solidFill>
                  <a:schemeClr val="accent2">
                    <a:lumMod val="50000"/>
                  </a:schemeClr>
                </a:solidFill>
                <a:latin typeface="Arial Black" pitchFamily="34" charset="0"/>
              </a:rPr>
              <a:t>Вымышленные </a:t>
            </a:r>
            <a:r>
              <a:rPr lang="ru-RU" sz="2200" dirty="0" smtClean="0">
                <a:latin typeface="Arial Black" pitchFamily="34" charset="0"/>
              </a:rPr>
              <a:t>- </a:t>
            </a:r>
            <a:r>
              <a:rPr lang="ru-RU" sz="2200" dirty="0">
                <a:latin typeface="Arial Black" pitchFamily="34" charset="0"/>
              </a:rPr>
              <a:t>Том </a:t>
            </a:r>
            <a:r>
              <a:rPr lang="ru-RU" sz="2200" dirty="0" err="1">
                <a:latin typeface="Arial Black" pitchFamily="34" charset="0"/>
              </a:rPr>
              <a:t>Кенти</a:t>
            </a:r>
            <a:r>
              <a:rPr lang="ru-RU" sz="2200" dirty="0">
                <a:latin typeface="Arial Black" pitchFamily="34" charset="0"/>
              </a:rPr>
              <a:t>, </a:t>
            </a:r>
            <a:r>
              <a:rPr lang="ru-RU" sz="2200" dirty="0" err="1">
                <a:latin typeface="Arial Black" pitchFamily="34" charset="0"/>
              </a:rPr>
              <a:t>Майлс</a:t>
            </a:r>
            <a:r>
              <a:rPr lang="ru-RU" sz="2200" dirty="0">
                <a:latin typeface="Arial Black" pitchFamily="34" charset="0"/>
              </a:rPr>
              <a:t> </a:t>
            </a:r>
            <a:r>
              <a:rPr lang="ru-RU" sz="2200" dirty="0" err="1">
                <a:latin typeface="Arial Black" pitchFamily="34" charset="0"/>
              </a:rPr>
              <a:t>Гендон</a:t>
            </a:r>
            <a:r>
              <a:rPr lang="ru-RU" sz="2200" dirty="0">
                <a:latin typeface="Arial Black" pitchFamily="34" charset="0"/>
              </a:rPr>
              <a:t>, Гемфри </a:t>
            </a:r>
            <a:r>
              <a:rPr lang="ru-RU" sz="2200" dirty="0" err="1">
                <a:latin typeface="Arial Black" pitchFamily="34" charset="0"/>
              </a:rPr>
              <a:t>Марло</a:t>
            </a:r>
            <a:r>
              <a:rPr lang="ru-RU" sz="2200" dirty="0">
                <a:latin typeface="Arial Black" pitchFamily="34" charset="0"/>
              </a:rPr>
              <a:t>)</a:t>
            </a:r>
          </a:p>
        </p:txBody>
      </p:sp>
      <p:sp>
        <p:nvSpPr>
          <p:cNvPr id="3" name="Прямоугольник 2"/>
          <p:cNvSpPr/>
          <p:nvPr/>
        </p:nvSpPr>
        <p:spPr>
          <a:xfrm>
            <a:off x="102909" y="4581128"/>
            <a:ext cx="4788532" cy="2123658"/>
          </a:xfrm>
          <a:prstGeom prst="rect">
            <a:avLst/>
          </a:prstGeom>
        </p:spPr>
        <p:txBody>
          <a:bodyPr wrap="square">
            <a:spAutoFit/>
          </a:bodyPr>
          <a:lstStyle/>
          <a:p>
            <a:r>
              <a:rPr lang="ru-RU" sz="2200" dirty="0" smtClean="0">
                <a:latin typeface="Arial Black" pitchFamily="34" charset="0"/>
              </a:rPr>
              <a:t>Историческая правда о </a:t>
            </a:r>
            <a:r>
              <a:rPr lang="ru-RU" sz="2200" dirty="0">
                <a:latin typeface="Arial Black" pitchFamily="34" charset="0"/>
              </a:rPr>
              <a:t>должности «пажа для порки»; о «</a:t>
            </a:r>
            <a:r>
              <a:rPr lang="ru-RU" sz="2200" dirty="0" err="1">
                <a:latin typeface="Arial Black" pitchFamily="34" charset="0"/>
              </a:rPr>
              <a:t>сварении</a:t>
            </a:r>
            <a:r>
              <a:rPr lang="ru-RU" sz="2200" dirty="0">
                <a:latin typeface="Arial Black" pitchFamily="34" charset="0"/>
              </a:rPr>
              <a:t> в кипятке», «смертной казни за малые кражи» и о других «приметах» </a:t>
            </a:r>
            <a:r>
              <a:rPr lang="ru-RU" sz="2200" dirty="0" smtClean="0">
                <a:latin typeface="Arial Black" pitchFamily="34" charset="0"/>
              </a:rPr>
              <a:t>средневековья. </a:t>
            </a:r>
            <a:endParaRPr lang="ru-RU" sz="2200" dirty="0">
              <a:latin typeface="Arial Black" pitchFamily="34" charset="0"/>
            </a:endParaRPr>
          </a:p>
        </p:txBody>
      </p:sp>
      <p:sp>
        <p:nvSpPr>
          <p:cNvPr id="4" name="Прямоугольник 3"/>
          <p:cNvSpPr/>
          <p:nvPr/>
        </p:nvSpPr>
        <p:spPr>
          <a:xfrm>
            <a:off x="98004" y="188640"/>
            <a:ext cx="8865740" cy="1200329"/>
          </a:xfrm>
          <a:prstGeom prst="rect">
            <a:avLst/>
          </a:prstGeom>
        </p:spPr>
        <p:txBody>
          <a:bodyPr wrap="square">
            <a:spAutoFit/>
          </a:bodyPr>
          <a:lstStyle/>
          <a:p>
            <a:pPr algn="ctr"/>
            <a:r>
              <a:rPr lang="ru-RU" dirty="0">
                <a:solidFill>
                  <a:schemeClr val="accent2">
                    <a:lumMod val="50000"/>
                  </a:schemeClr>
                </a:solidFill>
                <a:latin typeface="Arial Black" pitchFamily="34" charset="0"/>
              </a:rPr>
              <a:t>Твен заботился не столько о достоверности создаваемых им картин прошлого, сколько о том, чтобы они заставляли снова и снова задуматься, что </a:t>
            </a:r>
            <a:r>
              <a:rPr lang="ru-RU" dirty="0" smtClean="0">
                <a:solidFill>
                  <a:schemeClr val="accent2">
                    <a:lumMod val="50000"/>
                  </a:schemeClr>
                </a:solidFill>
                <a:latin typeface="Arial Black" pitchFamily="34" charset="0"/>
              </a:rPr>
              <a:t>есть добро, </a:t>
            </a:r>
            <a:r>
              <a:rPr lang="ru-RU" dirty="0">
                <a:solidFill>
                  <a:schemeClr val="accent2">
                    <a:lumMod val="50000"/>
                  </a:schemeClr>
                </a:solidFill>
                <a:latin typeface="Arial Black" pitchFamily="34" charset="0"/>
              </a:rPr>
              <a:t>а что </a:t>
            </a:r>
            <a:r>
              <a:rPr lang="ru-RU" dirty="0" smtClean="0">
                <a:solidFill>
                  <a:schemeClr val="accent2">
                    <a:lumMod val="50000"/>
                  </a:schemeClr>
                </a:solidFill>
                <a:latin typeface="Arial Black" pitchFamily="34" charset="0"/>
              </a:rPr>
              <a:t>– зло, каким милосердным и благородным должен быть человек.</a:t>
            </a:r>
            <a:endParaRPr lang="ru-RU" dirty="0">
              <a:solidFill>
                <a:schemeClr val="accent2">
                  <a:lumMod val="50000"/>
                </a:schemeClr>
              </a:solidFill>
              <a:latin typeface="Arial Black" pitchFamily="34" charset="0"/>
            </a:endParaRPr>
          </a:p>
        </p:txBody>
      </p:sp>
      <p:pic>
        <p:nvPicPr>
          <p:cNvPr id="3076" name="Picture 4" descr="Сказка Принц и нищий, Марк Твен - читать для детей онла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013" y="1414130"/>
            <a:ext cx="3800475" cy="5143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16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7182544" cy="5693866"/>
          </a:xfrm>
          <a:prstGeom prst="rect">
            <a:avLst/>
          </a:prstGeom>
        </p:spPr>
        <p:txBody>
          <a:bodyPr wrap="square">
            <a:spAutoFit/>
          </a:bodyPr>
          <a:lstStyle/>
          <a:p>
            <a:r>
              <a:rPr lang="ru-RU" sz="2800" dirty="0" smtClean="0">
                <a:solidFill>
                  <a:schemeClr val="accent2">
                    <a:lumMod val="50000"/>
                  </a:schemeClr>
                </a:solidFill>
                <a:latin typeface="Arial Black" pitchFamily="34" charset="0"/>
              </a:rPr>
              <a:t>Хронология романа :</a:t>
            </a:r>
          </a:p>
          <a:p>
            <a:pPr marL="285750" indent="-285750">
              <a:buFont typeface="Arial" pitchFamily="34" charset="0"/>
              <a:buChar char="•"/>
            </a:pPr>
            <a:r>
              <a:rPr lang="ru-RU" sz="2800" dirty="0" smtClean="0">
                <a:latin typeface="Arial Black" pitchFamily="34" charset="0"/>
              </a:rPr>
              <a:t>рождение </a:t>
            </a:r>
            <a:r>
              <a:rPr lang="ru-RU" sz="2800" dirty="0">
                <a:latin typeface="Arial Black" pitchFamily="34" charset="0"/>
              </a:rPr>
              <a:t>принца и нищего,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встреча </a:t>
            </a:r>
            <a:r>
              <a:rPr lang="ru-RU" sz="2800" dirty="0">
                <a:latin typeface="Arial Black" pitchFamily="34" charset="0"/>
              </a:rPr>
              <a:t>героев</a:t>
            </a:r>
            <a:r>
              <a:rPr lang="ru-RU" sz="2800" dirty="0" smtClean="0">
                <a:latin typeface="Arial Black" pitchFamily="34" charset="0"/>
              </a:rPr>
              <a:t>,</a:t>
            </a:r>
          </a:p>
          <a:p>
            <a:pPr marL="285750" indent="-285750">
              <a:buFont typeface="Arial" pitchFamily="34" charset="0"/>
              <a:buChar char="•"/>
            </a:pPr>
            <a:r>
              <a:rPr lang="ru-RU" sz="2800" dirty="0" smtClean="0">
                <a:latin typeface="Arial Black" pitchFamily="34" charset="0"/>
              </a:rPr>
              <a:t> </a:t>
            </a:r>
            <a:r>
              <a:rPr lang="ru-RU" sz="2800" dirty="0">
                <a:latin typeface="Arial Black" pitchFamily="34" charset="0"/>
              </a:rPr>
              <a:t>обмен одеждой,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принца </a:t>
            </a:r>
            <a:r>
              <a:rPr lang="ru-RU" sz="2800" dirty="0">
                <a:latin typeface="Arial Black" pitchFamily="34" charset="0"/>
              </a:rPr>
              <a:t>выгоняют из дворца,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встреча </a:t>
            </a:r>
            <a:r>
              <a:rPr lang="ru-RU" sz="2800" dirty="0">
                <a:latin typeface="Arial Black" pitchFamily="34" charset="0"/>
              </a:rPr>
              <a:t>принца с отцом тома,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встреча </a:t>
            </a:r>
            <a:r>
              <a:rPr lang="ru-RU" sz="2800" dirty="0">
                <a:latin typeface="Arial Black" pitchFamily="34" charset="0"/>
              </a:rPr>
              <a:t>с </a:t>
            </a:r>
            <a:r>
              <a:rPr lang="ru-RU" sz="2800" dirty="0" err="1">
                <a:latin typeface="Arial Black" pitchFamily="34" charset="0"/>
              </a:rPr>
              <a:t>Гендоном</a:t>
            </a:r>
            <a:r>
              <a:rPr lang="ru-RU" sz="2800" dirty="0">
                <a:latin typeface="Arial Black" pitchFamily="34" charset="0"/>
              </a:rPr>
              <a:t>,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принца </a:t>
            </a:r>
            <a:r>
              <a:rPr lang="ru-RU" sz="2800" dirty="0">
                <a:latin typeface="Arial Black" pitchFamily="34" charset="0"/>
              </a:rPr>
              <a:t>крадут бродяги,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принца </a:t>
            </a:r>
            <a:r>
              <a:rPr lang="ru-RU" sz="2800" dirty="0">
                <a:latin typeface="Arial Black" pitchFamily="34" charset="0"/>
              </a:rPr>
              <a:t>приютила крестьянка,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принц </a:t>
            </a:r>
            <a:r>
              <a:rPr lang="ru-RU" sz="2800" dirty="0">
                <a:latin typeface="Arial Black" pitchFamily="34" charset="0"/>
              </a:rPr>
              <a:t>у отшельника.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принц </a:t>
            </a:r>
            <a:r>
              <a:rPr lang="ru-RU" sz="2800" dirty="0">
                <a:latin typeface="Arial Black" pitchFamily="34" charset="0"/>
              </a:rPr>
              <a:t>в тюрьме,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несостоявшаяся </a:t>
            </a:r>
            <a:r>
              <a:rPr lang="ru-RU" sz="2800" dirty="0">
                <a:latin typeface="Arial Black" pitchFamily="34" charset="0"/>
              </a:rPr>
              <a:t>коронация, </a:t>
            </a:r>
            <a:endParaRPr lang="ru-RU" sz="2800" dirty="0" smtClean="0">
              <a:latin typeface="Arial Black" pitchFamily="34" charset="0"/>
            </a:endParaRPr>
          </a:p>
          <a:p>
            <a:pPr marL="285750" indent="-285750">
              <a:buFont typeface="Arial" pitchFamily="34" charset="0"/>
              <a:buChar char="•"/>
            </a:pPr>
            <a:r>
              <a:rPr lang="ru-RU" sz="2800" dirty="0" smtClean="0">
                <a:latin typeface="Arial Black" pitchFamily="34" charset="0"/>
              </a:rPr>
              <a:t>Эдуард-король</a:t>
            </a:r>
            <a:endParaRPr lang="ru-RU" sz="2800" dirty="0">
              <a:latin typeface="Arial Black" pitchFamily="34" charset="0"/>
            </a:endParaRPr>
          </a:p>
        </p:txBody>
      </p:sp>
    </p:spTree>
    <p:extLst>
      <p:ext uri="{BB962C8B-B14F-4D97-AF65-F5344CB8AC3E}">
        <p14:creationId xmlns:p14="http://schemas.microsoft.com/office/powerpoint/2010/main" val="209476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640960" cy="3231654"/>
          </a:xfrm>
          <a:prstGeom prst="rect">
            <a:avLst/>
          </a:prstGeom>
        </p:spPr>
        <p:txBody>
          <a:bodyPr wrap="square">
            <a:spAutoFit/>
          </a:bodyPr>
          <a:lstStyle/>
          <a:p>
            <a:r>
              <a:rPr lang="ru-RU" dirty="0">
                <a:latin typeface="Arial Black" pitchFamily="34" charset="0"/>
              </a:rPr>
              <a:t>Близок и дорог Твену образ </a:t>
            </a:r>
            <a:r>
              <a:rPr lang="ru-RU" sz="2400" b="1" dirty="0">
                <a:solidFill>
                  <a:schemeClr val="accent2">
                    <a:lumMod val="50000"/>
                  </a:schemeClr>
                </a:solidFill>
                <a:latin typeface="Arial Black" pitchFamily="34" charset="0"/>
              </a:rPr>
              <a:t>Тома </a:t>
            </a:r>
            <a:r>
              <a:rPr lang="ru-RU" sz="2400" b="1" dirty="0" err="1">
                <a:solidFill>
                  <a:schemeClr val="accent2">
                    <a:lumMod val="50000"/>
                  </a:schemeClr>
                </a:solidFill>
                <a:latin typeface="Arial Black" pitchFamily="34" charset="0"/>
              </a:rPr>
              <a:t>Кенти</a:t>
            </a:r>
            <a:r>
              <a:rPr lang="ru-RU" dirty="0">
                <a:latin typeface="Arial Black" pitchFamily="34" charset="0"/>
              </a:rPr>
              <a:t>. </a:t>
            </a:r>
            <a:endParaRPr lang="ru-RU" dirty="0" smtClean="0">
              <a:latin typeface="Arial Black" pitchFamily="34" charset="0"/>
            </a:endParaRPr>
          </a:p>
          <a:p>
            <a:r>
              <a:rPr lang="ru-RU" dirty="0">
                <a:latin typeface="Arial Black" pitchFamily="34" charset="0"/>
              </a:rPr>
              <a:t>	</a:t>
            </a:r>
            <a:r>
              <a:rPr lang="ru-RU" dirty="0" smtClean="0">
                <a:latin typeface="Arial Black" pitchFamily="34" charset="0"/>
              </a:rPr>
              <a:t>Том </a:t>
            </a:r>
            <a:r>
              <a:rPr lang="ru-RU" dirty="0">
                <a:latin typeface="Arial Black" pitchFamily="34" charset="0"/>
              </a:rPr>
              <a:t>с детства отличался от своих сверстников. Он как будто одновременно жил в двух мирах. Реальный мир, в котором ему приходилось голодать, терпеть унижения и оскорбления, был слишком непохож на тот </a:t>
            </a:r>
            <a:r>
              <a:rPr lang="ru-RU" dirty="0" smtClean="0">
                <a:latin typeface="Arial Black" pitchFamily="34" charset="0"/>
              </a:rPr>
              <a:t>блистательный </a:t>
            </a:r>
            <a:r>
              <a:rPr lang="ru-RU" dirty="0">
                <a:latin typeface="Arial Black" pitchFamily="34" charset="0"/>
              </a:rPr>
              <a:t>мир, который существовал в его сердце. </a:t>
            </a:r>
            <a:endParaRPr lang="ru-RU" dirty="0" smtClean="0">
              <a:latin typeface="Arial Black" pitchFamily="34" charset="0"/>
            </a:endParaRPr>
          </a:p>
          <a:p>
            <a:r>
              <a:rPr lang="ru-RU" dirty="0">
                <a:latin typeface="Arial Black" pitchFamily="34" charset="0"/>
              </a:rPr>
              <a:t>	</a:t>
            </a:r>
            <a:r>
              <a:rPr lang="ru-RU" dirty="0" smtClean="0">
                <a:latin typeface="Arial Black" pitchFamily="34" charset="0"/>
              </a:rPr>
              <a:t>В </a:t>
            </a:r>
            <a:r>
              <a:rPr lang="ru-RU" dirty="0">
                <a:latin typeface="Arial Black" pitchFamily="34" charset="0"/>
              </a:rPr>
              <a:t>то время, как все остальные дети приспосабливались к жизни, унаследованной от родителей, Том получал образование доступным ему способом. Несмотря на нелёгкое, полное лишений существование, мальчик </a:t>
            </a:r>
            <a:r>
              <a:rPr lang="ru-RU" dirty="0" smtClean="0">
                <a:latin typeface="Arial Black" pitchFamily="34" charset="0"/>
              </a:rPr>
              <a:t>никого не обвиняет </a:t>
            </a:r>
            <a:r>
              <a:rPr lang="ru-RU" dirty="0">
                <a:latin typeface="Arial Black" pitchFamily="34" charset="0"/>
              </a:rPr>
              <a:t>в своих </a:t>
            </a:r>
            <a:r>
              <a:rPr lang="ru-RU" dirty="0" smtClean="0">
                <a:latin typeface="Arial Black" pitchFamily="34" charset="0"/>
              </a:rPr>
              <a:t>бедах.</a:t>
            </a:r>
            <a:endParaRPr lang="ru-RU" dirty="0">
              <a:latin typeface="Arial Black" pitchFamily="34" charset="0"/>
            </a:endParaRPr>
          </a:p>
        </p:txBody>
      </p:sp>
      <p:pic>
        <p:nvPicPr>
          <p:cNvPr id="5128" name="Picture 8" descr="Принц и нищий. Читаю хорош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901" y="3283601"/>
            <a:ext cx="8995595" cy="3457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5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136904" cy="1200329"/>
          </a:xfrm>
          <a:prstGeom prst="rect">
            <a:avLst/>
          </a:prstGeom>
        </p:spPr>
        <p:txBody>
          <a:bodyPr wrap="square">
            <a:spAutoFit/>
          </a:bodyPr>
          <a:lstStyle/>
          <a:p>
            <a:r>
              <a:rPr lang="ru-RU" dirty="0" smtClean="0">
                <a:solidFill>
                  <a:schemeClr val="accent2">
                    <a:lumMod val="50000"/>
                  </a:schemeClr>
                </a:solidFill>
                <a:latin typeface="Arial Black" pitchFamily="34" charset="0"/>
              </a:rPr>
              <a:t>По-настоящему </a:t>
            </a:r>
            <a:r>
              <a:rPr lang="ru-RU" dirty="0">
                <a:solidFill>
                  <a:schemeClr val="accent2">
                    <a:lumMod val="50000"/>
                  </a:schemeClr>
                </a:solidFill>
                <a:latin typeface="Arial Black" pitchFamily="34" charset="0"/>
              </a:rPr>
              <a:t>характер </a:t>
            </a:r>
            <a:r>
              <a:rPr lang="ru-RU" dirty="0" smtClean="0">
                <a:solidFill>
                  <a:schemeClr val="accent2">
                    <a:lumMod val="50000"/>
                  </a:schemeClr>
                </a:solidFill>
                <a:latin typeface="Arial Black" pitchFamily="34" charset="0"/>
              </a:rPr>
              <a:t>Тома раскрывается </a:t>
            </a:r>
            <a:r>
              <a:rPr lang="ru-RU" dirty="0">
                <a:solidFill>
                  <a:schemeClr val="accent2">
                    <a:lumMod val="50000"/>
                  </a:schemeClr>
                </a:solidFill>
                <a:latin typeface="Arial Black" pitchFamily="34" charset="0"/>
              </a:rPr>
              <a:t>только тогда, когда он попадает на место своего </a:t>
            </a:r>
            <a:r>
              <a:rPr lang="ru-RU" dirty="0" smtClean="0">
                <a:solidFill>
                  <a:schemeClr val="accent2">
                    <a:lumMod val="50000"/>
                  </a:schemeClr>
                </a:solidFill>
                <a:latin typeface="Arial Black" pitchFamily="34" charset="0"/>
              </a:rPr>
              <a:t>двойника:</a:t>
            </a:r>
          </a:p>
          <a:p>
            <a:endParaRPr lang="ru-RU" dirty="0">
              <a:latin typeface="Arial Black" pitchFamily="34" charset="0"/>
            </a:endParaRPr>
          </a:p>
          <a:p>
            <a:endParaRPr lang="ru-RU" dirty="0">
              <a:latin typeface="Arial Black" pitchFamily="34" charset="0"/>
            </a:endParaRPr>
          </a:p>
        </p:txBody>
      </p:sp>
      <p:pic>
        <p:nvPicPr>
          <p:cNvPr id="7170" name="Picture 2" descr="Сказка Принц и нищий, Марк Твен - читать для детей онлай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791" y="764704"/>
            <a:ext cx="4295931" cy="5923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659011"/>
            <a:ext cx="4848069" cy="6463308"/>
          </a:xfrm>
          <a:prstGeom prst="rect">
            <a:avLst/>
          </a:prstGeom>
        </p:spPr>
        <p:txBody>
          <a:bodyPr wrap="square">
            <a:spAutoFit/>
          </a:bodyPr>
          <a:lstStyle/>
          <a:p>
            <a:pPr marL="285750" lvl="0" indent="-285750">
              <a:buFont typeface="Arial" pitchFamily="34" charset="0"/>
              <a:buChar char="•"/>
            </a:pPr>
            <a:r>
              <a:rPr lang="ru-RU" dirty="0">
                <a:solidFill>
                  <a:prstClr val="black"/>
                </a:solidFill>
                <a:latin typeface="Arial Black" pitchFamily="34" charset="0"/>
              </a:rPr>
              <a:t>Он не стремится воспользоваться своим новым положением ради личных нужд. </a:t>
            </a:r>
          </a:p>
          <a:p>
            <a:pPr marL="285750" lvl="0" indent="-285750">
              <a:buFont typeface="Arial" pitchFamily="34" charset="0"/>
              <a:buChar char="•"/>
            </a:pPr>
            <a:r>
              <a:rPr lang="ru-RU" dirty="0">
                <a:solidFill>
                  <a:prstClr val="black"/>
                </a:solidFill>
                <a:latin typeface="Arial Black" pitchFamily="34" charset="0"/>
              </a:rPr>
              <a:t>Том быстро понимает, что привлекательной жизнь во дворце кажется только со стороны. </a:t>
            </a:r>
            <a:r>
              <a:rPr lang="ru-RU" i="1" dirty="0">
                <a:solidFill>
                  <a:srgbClr val="C0504D">
                    <a:lumMod val="50000"/>
                  </a:srgbClr>
                </a:solidFill>
                <a:latin typeface="Arial Black" pitchFamily="34" charset="0"/>
              </a:rPr>
              <a:t>«Чем дальше Том шёл меж двух рядов раззолоченных, низко кланявшихся ему придворных, тем больше он падал духом, сознавая, что он здесь пленник и, может быть вовсе не вырвется из этой раззолочённой клетки – несчастный принц, не имеющий ни единого </a:t>
            </a:r>
            <a:r>
              <a:rPr lang="ru-RU" i="1" dirty="0" smtClean="0">
                <a:solidFill>
                  <a:srgbClr val="C0504D">
                    <a:lumMod val="50000"/>
                  </a:srgbClr>
                </a:solidFill>
                <a:latin typeface="Arial Black" pitchFamily="34" charset="0"/>
              </a:rPr>
              <a:t>друга».</a:t>
            </a:r>
            <a:endParaRPr lang="ru-RU" i="1" dirty="0">
              <a:solidFill>
                <a:srgbClr val="C0504D">
                  <a:lumMod val="50000"/>
                </a:srgbClr>
              </a:solidFill>
              <a:latin typeface="Arial Black" pitchFamily="34" charset="0"/>
            </a:endParaRPr>
          </a:p>
          <a:p>
            <a:pPr marL="285750" lvl="0" indent="-285750">
              <a:buFont typeface="Arial" pitchFamily="34" charset="0"/>
              <a:buChar char="•"/>
            </a:pPr>
            <a:r>
              <a:rPr lang="ru-RU" dirty="0">
                <a:solidFill>
                  <a:prstClr val="black"/>
                </a:solidFill>
                <a:latin typeface="Arial Black" pitchFamily="34" charset="0"/>
              </a:rPr>
              <a:t>Том- человек из народа, знающий жизнь и нужду простых людей, он смело протестует против несправедливости, проявляя мудрость и </a:t>
            </a:r>
            <a:r>
              <a:rPr lang="ru-RU" dirty="0" smtClean="0">
                <a:solidFill>
                  <a:prstClr val="black"/>
                </a:solidFill>
                <a:latin typeface="Arial Black" pitchFamily="34" charset="0"/>
              </a:rPr>
              <a:t>находчивость.</a:t>
            </a:r>
            <a:endParaRPr lang="ru-RU" dirty="0">
              <a:solidFill>
                <a:prstClr val="black"/>
              </a:solidFill>
              <a:latin typeface="Arial Black" pitchFamily="34" charset="0"/>
            </a:endParaRPr>
          </a:p>
          <a:p>
            <a:pPr lvl="0"/>
            <a:endParaRPr lang="ru-RU" dirty="0">
              <a:solidFill>
                <a:prstClr val="black"/>
              </a:solidFill>
              <a:latin typeface="Arial Black" pitchFamily="34" charset="0"/>
            </a:endParaRPr>
          </a:p>
        </p:txBody>
      </p:sp>
    </p:spTree>
    <p:extLst>
      <p:ext uri="{BB962C8B-B14F-4D97-AF65-F5344CB8AC3E}">
        <p14:creationId xmlns:p14="http://schemas.microsoft.com/office/powerpoint/2010/main" val="15335836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1680</Words>
  <Application>Microsoft Office PowerPoint</Application>
  <PresentationFormat>Экран (4:3)</PresentationFormat>
  <Paragraphs>107</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Настюша</dc:creator>
  <cp:lastModifiedBy>SysAdmin</cp:lastModifiedBy>
  <cp:revision>33</cp:revision>
  <dcterms:created xsi:type="dcterms:W3CDTF">2020-07-18T10:01:31Z</dcterms:created>
  <dcterms:modified xsi:type="dcterms:W3CDTF">2023-09-19T09:11:31Z</dcterms:modified>
</cp:coreProperties>
</file>