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26"/>
  </p:notesMasterIdLst>
  <p:sldIdLst>
    <p:sldId id="286" r:id="rId2"/>
    <p:sldId id="692" r:id="rId3"/>
    <p:sldId id="696" r:id="rId4"/>
    <p:sldId id="677" r:id="rId5"/>
    <p:sldId id="690" r:id="rId6"/>
    <p:sldId id="689" r:id="rId7"/>
    <p:sldId id="699" r:id="rId8"/>
    <p:sldId id="697" r:id="rId9"/>
    <p:sldId id="679" r:id="rId10"/>
    <p:sldId id="694" r:id="rId11"/>
    <p:sldId id="671" r:id="rId12"/>
    <p:sldId id="678" r:id="rId13"/>
    <p:sldId id="676" r:id="rId14"/>
    <p:sldId id="673" r:id="rId15"/>
    <p:sldId id="687" r:id="rId16"/>
    <p:sldId id="675" r:id="rId17"/>
    <p:sldId id="295" r:id="rId18"/>
    <p:sldId id="680" r:id="rId19"/>
    <p:sldId id="661" r:id="rId20"/>
    <p:sldId id="682" r:id="rId21"/>
    <p:sldId id="683" r:id="rId22"/>
    <p:sldId id="686" r:id="rId23"/>
    <p:sldId id="670" r:id="rId24"/>
    <p:sldId id="298" r:id="rId25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33"/>
    <a:srgbClr val="1C1C1C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>
        <p:scale>
          <a:sx n="100" d="100"/>
          <a:sy n="100" d="100"/>
        </p:scale>
        <p:origin x="-4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EE67F-1C15-469A-85A6-937C169219A3}" type="doc">
      <dgm:prSet loTypeId="urn:microsoft.com/office/officeart/2005/8/layout/hProcess9" loCatId="process" qsTypeId="urn:microsoft.com/office/officeart/2005/8/quickstyle/simple3" qsCatId="simple" csTypeId="urn:microsoft.com/office/officeart/2005/8/colors/accent6_4" csCatId="accent6" phldr="1"/>
      <dgm:spPr/>
    </dgm:pt>
    <dgm:pt modelId="{1C4588A7-B9D5-4F6B-A015-C6C05423EA4F}">
      <dgm:prSet phldrT="[Текст]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/>
            <a:t>Когда начать?</a:t>
          </a:r>
        </a:p>
        <a:p>
          <a:pPr marL="0" lvl="0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dirty="0"/>
        </a:p>
      </dgm:t>
    </dgm:pt>
    <dgm:pt modelId="{68E881A8-172E-4E06-88C9-0D4E5D8D00E8}" type="parTrans" cxnId="{5D08E22B-72CB-49EA-9D06-425BFFD0D18C}">
      <dgm:prSet/>
      <dgm:spPr/>
      <dgm:t>
        <a:bodyPr/>
        <a:lstStyle/>
        <a:p>
          <a:endParaRPr lang="ru-RU"/>
        </a:p>
      </dgm:t>
    </dgm:pt>
    <dgm:pt modelId="{E27B18C4-3181-449C-9774-4D821E55FAE2}" type="sibTrans" cxnId="{5D08E22B-72CB-49EA-9D06-425BFFD0D18C}">
      <dgm:prSet/>
      <dgm:spPr/>
      <dgm:t>
        <a:bodyPr/>
        <a:lstStyle/>
        <a:p>
          <a:endParaRPr lang="ru-RU"/>
        </a:p>
      </dgm:t>
    </dgm:pt>
    <dgm:pt modelId="{69F9AB23-F2A3-4CA5-A774-26EFEF22D60E}">
      <dgm:prSet phldrT="[Текст]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/>
            <a:t>Как с кем говорить?</a:t>
          </a:r>
        </a:p>
        <a:p>
          <a:pPr marL="0" lvl="0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dirty="0"/>
        </a:p>
      </dgm:t>
    </dgm:pt>
    <dgm:pt modelId="{896E0D6E-62DF-4351-A694-2CB9B6DD1E9D}" type="parTrans" cxnId="{01188AB0-8C63-4998-9DC0-FB02EB2504D1}">
      <dgm:prSet/>
      <dgm:spPr/>
      <dgm:t>
        <a:bodyPr/>
        <a:lstStyle/>
        <a:p>
          <a:endParaRPr lang="ru-RU"/>
        </a:p>
      </dgm:t>
    </dgm:pt>
    <dgm:pt modelId="{62D46418-9CB7-480B-AD62-993B2718AF61}" type="sibTrans" cxnId="{01188AB0-8C63-4998-9DC0-FB02EB2504D1}">
      <dgm:prSet/>
      <dgm:spPr/>
      <dgm:t>
        <a:bodyPr/>
        <a:lstStyle/>
        <a:p>
          <a:endParaRPr lang="ru-RU"/>
        </a:p>
      </dgm:t>
    </dgm:pt>
    <dgm:pt modelId="{8BFE0933-C327-4A66-BD60-AD62C888FEF0}">
      <dgm:prSet phldrT="[Текст]"/>
      <dgm:spPr/>
      <dgm:t>
        <a:bodyPr/>
        <a:lstStyle/>
        <a:p>
          <a:r>
            <a:rPr lang="ru-RU" dirty="0"/>
            <a:t>Как не навредить? </a:t>
          </a:r>
        </a:p>
      </dgm:t>
    </dgm:pt>
    <dgm:pt modelId="{CE1B3919-8675-400F-A056-DDB5173B596A}" type="parTrans" cxnId="{2A825DA2-AB7B-466E-84D1-F79887D8A3E9}">
      <dgm:prSet/>
      <dgm:spPr/>
      <dgm:t>
        <a:bodyPr/>
        <a:lstStyle/>
        <a:p>
          <a:endParaRPr lang="ru-RU"/>
        </a:p>
      </dgm:t>
    </dgm:pt>
    <dgm:pt modelId="{08AD1657-8700-4B7F-8399-19C923D88B77}" type="sibTrans" cxnId="{2A825DA2-AB7B-466E-84D1-F79887D8A3E9}">
      <dgm:prSet/>
      <dgm:spPr/>
      <dgm:t>
        <a:bodyPr/>
        <a:lstStyle/>
        <a:p>
          <a:endParaRPr lang="ru-RU"/>
        </a:p>
      </dgm:t>
    </dgm:pt>
    <dgm:pt modelId="{917BAD1C-DEEB-45CB-B685-E700720F0D63}" type="pres">
      <dgm:prSet presAssocID="{DD7EE67F-1C15-469A-85A6-937C169219A3}" presName="CompostProcess" presStyleCnt="0">
        <dgm:presLayoutVars>
          <dgm:dir/>
          <dgm:resizeHandles val="exact"/>
        </dgm:presLayoutVars>
      </dgm:prSet>
      <dgm:spPr/>
    </dgm:pt>
    <dgm:pt modelId="{6D855325-ABDA-4BF8-8A9C-9EEEEC55925E}" type="pres">
      <dgm:prSet presAssocID="{DD7EE67F-1C15-469A-85A6-937C169219A3}" presName="arrow" presStyleLbl="bgShp" presStyleIdx="0" presStyleCnt="1"/>
      <dgm:spPr/>
    </dgm:pt>
    <dgm:pt modelId="{A73870FF-A70D-4437-B67E-8C5E7277C4E1}" type="pres">
      <dgm:prSet presAssocID="{DD7EE67F-1C15-469A-85A6-937C169219A3}" presName="linearProcess" presStyleCnt="0"/>
      <dgm:spPr/>
    </dgm:pt>
    <dgm:pt modelId="{AF317DB8-F9B7-49C0-9BB6-26F38B29D462}" type="pres">
      <dgm:prSet presAssocID="{1C4588A7-B9D5-4F6B-A015-C6C05423EA4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A6C40-55B6-423B-B4E4-E75437EB65BD}" type="pres">
      <dgm:prSet presAssocID="{E27B18C4-3181-449C-9774-4D821E55FAE2}" presName="sibTrans" presStyleCnt="0"/>
      <dgm:spPr/>
    </dgm:pt>
    <dgm:pt modelId="{3F493E80-AF4B-49CD-BDDB-FE541E55275B}" type="pres">
      <dgm:prSet presAssocID="{69F9AB23-F2A3-4CA5-A774-26EFEF22D6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189A5-89D4-41A0-A3E4-75D594C71CBA}" type="pres">
      <dgm:prSet presAssocID="{62D46418-9CB7-480B-AD62-993B2718AF61}" presName="sibTrans" presStyleCnt="0"/>
      <dgm:spPr/>
    </dgm:pt>
    <dgm:pt modelId="{96FF5906-647E-48A1-8D27-A294BF3B2C7C}" type="pres">
      <dgm:prSet presAssocID="{8BFE0933-C327-4A66-BD60-AD62C888FE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2F13AF-14D9-4813-AD6A-C0CB7EBAEF30}" type="presOf" srcId="{1C4588A7-B9D5-4F6B-A015-C6C05423EA4F}" destId="{AF317DB8-F9B7-49C0-9BB6-26F38B29D462}" srcOrd="0" destOrd="0" presId="urn:microsoft.com/office/officeart/2005/8/layout/hProcess9"/>
    <dgm:cxn modelId="{01188AB0-8C63-4998-9DC0-FB02EB2504D1}" srcId="{DD7EE67F-1C15-469A-85A6-937C169219A3}" destId="{69F9AB23-F2A3-4CA5-A774-26EFEF22D60E}" srcOrd="1" destOrd="0" parTransId="{896E0D6E-62DF-4351-A694-2CB9B6DD1E9D}" sibTransId="{62D46418-9CB7-480B-AD62-993B2718AF61}"/>
    <dgm:cxn modelId="{F0DC793F-BBBE-4C54-B72A-3DB6CE0D4140}" type="presOf" srcId="{69F9AB23-F2A3-4CA5-A774-26EFEF22D60E}" destId="{3F493E80-AF4B-49CD-BDDB-FE541E55275B}" srcOrd="0" destOrd="0" presId="urn:microsoft.com/office/officeart/2005/8/layout/hProcess9"/>
    <dgm:cxn modelId="{2A825DA2-AB7B-466E-84D1-F79887D8A3E9}" srcId="{DD7EE67F-1C15-469A-85A6-937C169219A3}" destId="{8BFE0933-C327-4A66-BD60-AD62C888FEF0}" srcOrd="2" destOrd="0" parTransId="{CE1B3919-8675-400F-A056-DDB5173B596A}" sibTransId="{08AD1657-8700-4B7F-8399-19C923D88B77}"/>
    <dgm:cxn modelId="{5D08E22B-72CB-49EA-9D06-425BFFD0D18C}" srcId="{DD7EE67F-1C15-469A-85A6-937C169219A3}" destId="{1C4588A7-B9D5-4F6B-A015-C6C05423EA4F}" srcOrd="0" destOrd="0" parTransId="{68E881A8-172E-4E06-88C9-0D4E5D8D00E8}" sibTransId="{E27B18C4-3181-449C-9774-4D821E55FAE2}"/>
    <dgm:cxn modelId="{614FAE08-0E94-4390-8768-F1ABBE075C5D}" type="presOf" srcId="{DD7EE67F-1C15-469A-85A6-937C169219A3}" destId="{917BAD1C-DEEB-45CB-B685-E700720F0D63}" srcOrd="0" destOrd="0" presId="urn:microsoft.com/office/officeart/2005/8/layout/hProcess9"/>
    <dgm:cxn modelId="{3599CE87-70CF-4166-9DCE-8F5DF141CD23}" type="presOf" srcId="{8BFE0933-C327-4A66-BD60-AD62C888FEF0}" destId="{96FF5906-647E-48A1-8D27-A294BF3B2C7C}" srcOrd="0" destOrd="0" presId="urn:microsoft.com/office/officeart/2005/8/layout/hProcess9"/>
    <dgm:cxn modelId="{4A91F7C1-6A44-49C3-B602-7911399632A1}" type="presParOf" srcId="{917BAD1C-DEEB-45CB-B685-E700720F0D63}" destId="{6D855325-ABDA-4BF8-8A9C-9EEEEC55925E}" srcOrd="0" destOrd="0" presId="urn:microsoft.com/office/officeart/2005/8/layout/hProcess9"/>
    <dgm:cxn modelId="{FC249A77-43B0-459E-90F1-8BA3A974C369}" type="presParOf" srcId="{917BAD1C-DEEB-45CB-B685-E700720F0D63}" destId="{A73870FF-A70D-4437-B67E-8C5E7277C4E1}" srcOrd="1" destOrd="0" presId="urn:microsoft.com/office/officeart/2005/8/layout/hProcess9"/>
    <dgm:cxn modelId="{51B0974D-086B-4FDF-AB54-B48B8779A47F}" type="presParOf" srcId="{A73870FF-A70D-4437-B67E-8C5E7277C4E1}" destId="{AF317DB8-F9B7-49C0-9BB6-26F38B29D462}" srcOrd="0" destOrd="0" presId="urn:microsoft.com/office/officeart/2005/8/layout/hProcess9"/>
    <dgm:cxn modelId="{69E87011-A2AC-424C-8ADE-E1A843621FAD}" type="presParOf" srcId="{A73870FF-A70D-4437-B67E-8C5E7277C4E1}" destId="{D39A6C40-55B6-423B-B4E4-E75437EB65BD}" srcOrd="1" destOrd="0" presId="urn:microsoft.com/office/officeart/2005/8/layout/hProcess9"/>
    <dgm:cxn modelId="{FF52049A-73D9-4061-975B-594D605CE4A1}" type="presParOf" srcId="{A73870FF-A70D-4437-B67E-8C5E7277C4E1}" destId="{3F493E80-AF4B-49CD-BDDB-FE541E55275B}" srcOrd="2" destOrd="0" presId="urn:microsoft.com/office/officeart/2005/8/layout/hProcess9"/>
    <dgm:cxn modelId="{747AB7E3-75DA-49DB-BC00-9D00BDA0A646}" type="presParOf" srcId="{A73870FF-A70D-4437-B67E-8C5E7277C4E1}" destId="{D01189A5-89D4-41A0-A3E4-75D594C71CBA}" srcOrd="3" destOrd="0" presId="urn:microsoft.com/office/officeart/2005/8/layout/hProcess9"/>
    <dgm:cxn modelId="{BF614BB5-F44E-4871-8AC6-0DA888B8A509}" type="presParOf" srcId="{A73870FF-A70D-4437-B67E-8C5E7277C4E1}" destId="{96FF5906-647E-48A1-8D27-A294BF3B2C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55325-ABDA-4BF8-8A9C-9EEEEC55925E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317DB8-F9B7-49C0-9BB6-26F38B29D462}">
      <dsp:nvSpPr>
        <dsp:cNvPr id="0" name=""/>
        <dsp:cNvSpPr/>
      </dsp:nvSpPr>
      <dsp:spPr>
        <a:xfrm>
          <a:off x="3218" y="1219199"/>
          <a:ext cx="1958317" cy="16256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kern="1200" dirty="0"/>
            <a:t>Когда начать?</a:t>
          </a:r>
        </a:p>
        <a:p>
          <a:pPr marL="0" lvl="0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>
        <a:off x="3218" y="1219199"/>
        <a:ext cx="1958317" cy="1625600"/>
      </dsp:txXfrm>
    </dsp:sp>
    <dsp:sp modelId="{3F493E80-AF4B-49CD-BDDB-FE541E55275B}">
      <dsp:nvSpPr>
        <dsp:cNvPr id="0" name=""/>
        <dsp:cNvSpPr/>
      </dsp:nvSpPr>
      <dsp:spPr>
        <a:xfrm>
          <a:off x="2068841" y="1219199"/>
          <a:ext cx="1958317" cy="16256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07796"/>
                <a:satOff val="20520"/>
                <a:lumOff val="26790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307796"/>
                <a:satOff val="20520"/>
                <a:lumOff val="26790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307796"/>
                <a:satOff val="20520"/>
                <a:lumOff val="267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kern="1200" dirty="0"/>
            <a:t>Как с кем говорить?</a:t>
          </a:r>
        </a:p>
        <a:p>
          <a:pPr marL="0" lvl="0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>
        <a:off x="2068841" y="1219199"/>
        <a:ext cx="1958317" cy="1625600"/>
      </dsp:txXfrm>
    </dsp:sp>
    <dsp:sp modelId="{96FF5906-647E-48A1-8D27-A294BF3B2C7C}">
      <dsp:nvSpPr>
        <dsp:cNvPr id="0" name=""/>
        <dsp:cNvSpPr/>
      </dsp:nvSpPr>
      <dsp:spPr>
        <a:xfrm>
          <a:off x="4134463" y="1219199"/>
          <a:ext cx="1958317" cy="16256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07796"/>
                <a:satOff val="20520"/>
                <a:lumOff val="26790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307796"/>
                <a:satOff val="20520"/>
                <a:lumOff val="26790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307796"/>
                <a:satOff val="20520"/>
                <a:lumOff val="267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Как не навредить? </a:t>
          </a:r>
        </a:p>
      </dsp:txBody>
      <dsp:txXfrm>
        <a:off x="4134463" y="1219199"/>
        <a:ext cx="1958317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DE4102D-79BC-40D5-B975-E4946919C3A3}" type="datetimeFigureOut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F9547D-4A08-4E6A-9112-A9D604A7CD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2730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2BF6-963F-41F5-83C3-6B724610AEFE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B07C-7882-480D-96F0-BFC7D26178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095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0F64-8801-4CBA-8165-92D3BFF85294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AD19-6E0D-4CA4-9802-91C3F706D5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8BAB2-D1A7-4746-9A41-D13C52309183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7E8CC-0B47-4684-84F3-BB83533E38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741D-6347-4C6F-BC9F-2D85CE04DACA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ADDF-AB82-4A25-A7E2-1D66525001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AAAE-86EB-41EE-9008-9E8B9EF3F79D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7C1E3-C0A0-4DAA-A20D-FCD9B3E327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220663"/>
            <a:ext cx="2822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55FF-5E0F-45F9-81AA-B252A002FA8B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919C-7044-4211-9ADF-5E70B90D5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B12A-5EF0-4A74-B1B0-447362FFAD04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6FD1-371E-4C7B-BFFF-870611A1E3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A556-1AE4-4148-80D7-7DF06EF523F7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20A3-E8E3-49A1-8A26-9CDDC8B408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3619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0D6C-0302-4064-9CE4-38385500490B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0DB1-60F9-45DE-8EF3-A8AC8D98AE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18C2-8170-4B64-8BC4-BB617347FCBB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CCC03-0B96-4049-B302-D4DD75C0C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88FA-63FF-472A-A898-3F64935403F1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5C4E-01D5-4142-BDB7-504ACF6154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CB322C3-F7B7-4EDB-9BA1-6A82A3859F82}" type="datetime1">
              <a:rPr lang="ru-RU"/>
              <a:pPr>
                <a:defRPr/>
              </a:pPr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2CD280-031E-447C-BDCE-526CAB4E8E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31" name="Рисунок 6" descr="action-obrazovani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4163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750" y="3644900"/>
            <a:ext cx="751998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539750" y="3789363"/>
            <a:ext cx="8074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>
                <a:solidFill>
                  <a:srgbClr val="000000"/>
                </a:solidFill>
              </a:rPr>
              <a:t>Фокина Александра Владимировна,</a:t>
            </a:r>
          </a:p>
          <a:p>
            <a:pPr eaLnBrk="1" hangingPunct="1"/>
            <a:r>
              <a:rPr lang="ru-RU" altLang="ru-RU" sz="2000">
                <a:solidFill>
                  <a:srgbClr val="000000"/>
                </a:solidFill>
              </a:rPr>
              <a:t>кандидат психологических наук, </a:t>
            </a:r>
          </a:p>
          <a:p>
            <a:pPr eaLnBrk="1" hangingPunct="1"/>
            <a:r>
              <a:rPr lang="ru-RU" altLang="ru-RU" sz="2000">
                <a:solidFill>
                  <a:srgbClr val="000000"/>
                </a:solidFill>
              </a:rPr>
              <a:t>член Федерации психологов-консультантов России</a:t>
            </a:r>
            <a:endParaRPr lang="ru-RU" altLang="ru-RU" sz="1200">
              <a:solidFill>
                <a:srgbClr val="000000"/>
              </a:solidFill>
            </a:endParaRPr>
          </a:p>
        </p:txBody>
      </p:sp>
      <p:pic>
        <p:nvPicPr>
          <p:cNvPr id="13316" name="Рисунок 6" descr="action-obrazovani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22275" y="649288"/>
            <a:ext cx="7845425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15000"/>
              </a:lnSpc>
            </a:pPr>
            <a:endParaRPr lang="en-US" altLang="ru-RU" sz="4000" b="1">
              <a:solidFill>
                <a:srgbClr val="000000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3200" b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Всероссийская онлайн-сессия </a:t>
            </a:r>
          </a:p>
          <a:p>
            <a:pPr eaLnBrk="1" hangingPunct="1">
              <a:lnSpc>
                <a:spcPct val="115000"/>
              </a:lnSpc>
            </a:pPr>
            <a:endParaRPr lang="ru-RU" altLang="ru-RU" sz="3200" b="1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3200" b="1">
                <a:ea typeface="Calibri" pitchFamily="34" charset="0"/>
                <a:cs typeface="Times New Roman" pitchFamily="18" charset="0"/>
              </a:rPr>
              <a:t>Антитеррористическая защищенность ОО. Психологические аспекты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45259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Педсовет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1408113"/>
            <a:ext cx="7607300" cy="1023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b="1" dirty="0"/>
              <a:t>Реализм. </a:t>
            </a:r>
            <a:r>
              <a:rPr lang="ru-RU" sz="2000" dirty="0"/>
              <a:t>Реальная опасность есть. </a:t>
            </a:r>
          </a:p>
          <a:p>
            <a:pPr algn="ctr">
              <a:defRPr/>
            </a:pPr>
            <a:r>
              <a:rPr lang="ru-RU" sz="2000" dirty="0"/>
              <a:t>Новые постановления и локальные документы ОО под подпись.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952750"/>
            <a:ext cx="7607300" cy="115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Постановка задач. </a:t>
            </a:r>
            <a:r>
              <a:rPr lang="ru-RU" sz="2000" dirty="0"/>
              <a:t>Каждый сотрудник ОО может управлять: своей осведомленностью, контактом с родителями и учениками (отчасти); наблюдением; скоростью реагирования на сигналы опасности.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4538663"/>
            <a:ext cx="7607300" cy="115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Признаки риска. Памятки. </a:t>
            </a:r>
            <a:r>
              <a:rPr lang="ru-RU" sz="2000" dirty="0"/>
              <a:t>Типичные черты подростка-</a:t>
            </a:r>
            <a:r>
              <a:rPr lang="ru-RU" sz="2000" dirty="0" err="1"/>
              <a:t>колумбайнера</a:t>
            </a:r>
            <a:r>
              <a:rPr lang="ru-RU" sz="2000" dirty="0"/>
              <a:t>. Признаки злокачественной агрессивности. Признаки готовящегося экстремистского события.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4850" y="6126163"/>
            <a:ext cx="457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400" b="1"/>
              <a:t>Конструктивные задачи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8" y="981075"/>
            <a:ext cx="7812087" cy="51816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Полезные идеи для педсовета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Поддержка собственного </a:t>
            </a:r>
            <a:r>
              <a:rPr lang="ru-RU" sz="2000" dirty="0">
                <a:solidFill>
                  <a:srgbClr val="FF0000"/>
                </a:solidFill>
              </a:rPr>
              <a:t>работоспособного состояния и ресурсов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Трансляция </a:t>
            </a:r>
            <a:r>
              <a:rPr lang="ru-RU" sz="2000" dirty="0">
                <a:solidFill>
                  <a:srgbClr val="FF0000"/>
                </a:solidFill>
              </a:rPr>
              <a:t>недопустимости насилия </a:t>
            </a:r>
            <a:r>
              <a:rPr lang="ru-RU" sz="2000" dirty="0"/>
              <a:t>словом и делом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Полезная </a:t>
            </a:r>
            <a:r>
              <a:rPr lang="ru-RU" sz="2000" dirty="0">
                <a:solidFill>
                  <a:srgbClr val="FF0000"/>
                </a:solidFill>
              </a:rPr>
              <a:t>занятость</a:t>
            </a:r>
            <a:r>
              <a:rPr lang="ru-RU" sz="2000" dirty="0"/>
              <a:t>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FF0000"/>
                </a:solidFill>
              </a:rPr>
              <a:t>Наблюдение</a:t>
            </a:r>
            <a:r>
              <a:rPr lang="ru-RU" sz="2000" dirty="0"/>
              <a:t> за учениками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FF0000"/>
                </a:solidFill>
              </a:rPr>
              <a:t>Диалог: </a:t>
            </a:r>
            <a:r>
              <a:rPr lang="ru-RU" sz="2000" dirty="0"/>
              <a:t>классные часы (и с психологом), родительские собрания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Ящик </a:t>
            </a:r>
            <a:r>
              <a:rPr lang="ru-RU" sz="2000" dirty="0">
                <a:solidFill>
                  <a:srgbClr val="FF0000"/>
                </a:solidFill>
              </a:rPr>
              <a:t>для анонимных сообщений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FF0000"/>
                </a:solidFill>
              </a:rPr>
              <a:t>Немедленное информирование </a:t>
            </a:r>
            <a:r>
              <a:rPr lang="ru-RU" sz="2000" dirty="0"/>
              <a:t>администрации, психолога, семьи; ОППН ОВД, ПНД </a:t>
            </a:r>
            <a:r>
              <a:rPr lang="ru-RU" sz="2000" i="1" dirty="0"/>
              <a:t>(пример служебной записки на след. слайде)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666750"/>
            <a:ext cx="7772400" cy="5772150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r>
              <a:rPr lang="ru-RU" altLang="ru-RU" sz="1800" i="1" smtClean="0"/>
              <a:t>Директору ГБОУ СОШ № …</a:t>
            </a:r>
          </a:p>
          <a:p>
            <a:pPr marL="0" indent="0" algn="r">
              <a:buFont typeface="Arial" charset="0"/>
              <a:buNone/>
            </a:pPr>
            <a:r>
              <a:rPr lang="ru-RU" altLang="ru-RU" sz="1800" i="1" smtClean="0"/>
              <a:t>от классного руководителя ____ класса __________ФИО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1800" b="1" i="1" smtClean="0"/>
              <a:t>Служебная записка.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1800" i="1" smtClean="0"/>
              <a:t>Считаю необходимым сообщить о наличии признаков заметного эмоционального неблагополучия / агрессивности / экстремистского риска в поведении ученика ____ класса ______________ФИО. ФИ неоднократно высказывался о симпатии к экстремистским идеям </a:t>
            </a:r>
            <a:r>
              <a:rPr lang="ru-RU" altLang="ru-RU" sz="1800" smtClean="0"/>
              <a:t>(перечислить) / </a:t>
            </a:r>
            <a:r>
              <a:rPr lang="ru-RU" altLang="ru-RU" sz="1800" i="1" smtClean="0"/>
              <a:t>угрожает совершить суицид, расширенный суицид, расправу </a:t>
            </a:r>
            <a:r>
              <a:rPr lang="ru-RU" altLang="ru-RU" sz="1800" smtClean="0"/>
              <a:t>(скрин или описание) </a:t>
            </a:r>
            <a:r>
              <a:rPr lang="ru-RU" altLang="ru-RU" sz="1800" i="1" smtClean="0"/>
              <a:t>/ отличается немотивированной агрессивностью, садизмом / во внешнем образе копирует скулшутера </a:t>
            </a:r>
            <a:r>
              <a:rPr lang="en-US" altLang="ru-RU" sz="1800" i="1" smtClean="0"/>
              <a:t>NN </a:t>
            </a:r>
            <a:r>
              <a:rPr lang="ru-RU" altLang="ru-RU" sz="1800" i="1" smtClean="0"/>
              <a:t>/ ….  </a:t>
            </a:r>
            <a:r>
              <a:rPr lang="ru-RU" altLang="ru-RU" sz="1800" smtClean="0"/>
              <a:t>(привести примеры: дата, свидетели, ситуация). </a:t>
            </a:r>
            <a:endParaRPr lang="ru-RU" altLang="ru-RU" sz="1800" i="1" smtClean="0"/>
          </a:p>
          <a:p>
            <a:pPr marL="0" indent="0" algn="just">
              <a:buFont typeface="Arial" charset="0"/>
              <a:buNone/>
            </a:pPr>
            <a:r>
              <a:rPr lang="ru-RU" altLang="ru-RU" sz="1800" i="1" smtClean="0"/>
              <a:t>Прошу принять меры по обеспечению диагностики психологического здоровья / социальной опасности / аутодеструктивности ученика, установить, не опасно ли его пребывание в текущем состоянии в школе для него самого и остальных участников образовательного процесса, информировать семью и при необходимости органы безопасности и медицинские учреждения.  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1800" i="1" smtClean="0"/>
              <a:t>дд.мм.гг. ____________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1800" i="1" smtClean="0"/>
              <a:t>Подпись _____________</a:t>
            </a:r>
          </a:p>
          <a:p>
            <a:pPr marL="0" indent="0" algn="ctr">
              <a:buFont typeface="Arial" charset="0"/>
              <a:buNone/>
            </a:pPr>
            <a:endParaRPr lang="ru-RU" altLang="ru-RU" sz="29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255588" y="1636713"/>
            <a:ext cx="8229600" cy="45259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2900" b="1" smtClean="0"/>
              <a:t>Разновозрастные группы учеников: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2900" b="1" smtClean="0"/>
              <a:t>как с каждой говорить об экстремизме</a:t>
            </a:r>
          </a:p>
          <a:p>
            <a:pPr marL="0" indent="0" algn="ctr">
              <a:buFont typeface="Arial" charset="0"/>
              <a:buNone/>
            </a:pPr>
            <a:endParaRPr lang="ru-RU" altLang="ru-RU" sz="2900" b="1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1322388" y="26405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8" y="581025"/>
            <a:ext cx="8229600" cy="45259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Дошкольный возраст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ru-RU" sz="2900" dirty="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909638" y="1366838"/>
            <a:ext cx="6583362" cy="80486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Только в ответ на запрос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909638" y="2593975"/>
            <a:ext cx="6583362" cy="8032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Столько правил, сколько полных лет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909638" y="3768725"/>
            <a:ext cx="6583362" cy="80486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Взрослый – опора. Слышать жизненно важно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909638" y="4916488"/>
            <a:ext cx="6583362" cy="8032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  <a:p>
            <a:pPr algn="ctr">
              <a:defRPr/>
            </a:pPr>
            <a:r>
              <a:rPr lang="ru-RU" sz="2400" dirty="0"/>
              <a:t>Как спрятаться? Где выход? </a:t>
            </a:r>
          </a:p>
          <a:p>
            <a:pPr algn="ctr">
              <a:defRPr/>
            </a:pPr>
            <a:r>
              <a:rPr lang="ru-RU" sz="2400" dirty="0"/>
              <a:t>Умеешь сидеть тихо-тихо?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16113" y="6207125"/>
            <a:ext cx="457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Правильное безопасно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550" y="693738"/>
            <a:ext cx="8039100" cy="45259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Младший школьный возраст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ru-RU" sz="2900" dirty="0"/>
          </a:p>
        </p:txBody>
      </p:sp>
      <p:sp>
        <p:nvSpPr>
          <p:cNvPr id="2" name="Выноска: стрелка вниз 1"/>
          <p:cNvSpPr/>
          <p:nvPr/>
        </p:nvSpPr>
        <p:spPr>
          <a:xfrm>
            <a:off x="476250" y="1638300"/>
            <a:ext cx="7697788" cy="100965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Начало: что знаете и что чувствуете?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Выноска: стрелка вниз 3"/>
          <p:cNvSpPr/>
          <p:nvPr/>
        </p:nvSpPr>
        <p:spPr>
          <a:xfrm>
            <a:off x="476250" y="2647950"/>
            <a:ext cx="7697788" cy="203835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400" dirty="0"/>
              <a:t>Рассказ без подробностей. Не сосредотачиваться на убийце, не делать из него главного героя.</a:t>
            </a:r>
          </a:p>
          <a:p>
            <a:pPr algn="ctr">
              <a:defRPr/>
            </a:pPr>
            <a:r>
              <a:rPr lang="ru-RU" sz="2400" dirty="0"/>
              <a:t>Простые правила жизни. Ценность жизни. Быть злым, сознательно наносить вред нельзя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5" name="Выноска: стрелка вниз 4"/>
          <p:cNvSpPr/>
          <p:nvPr/>
        </p:nvSpPr>
        <p:spPr>
          <a:xfrm>
            <a:off x="476250" y="4781550"/>
            <a:ext cx="7697788" cy="1614488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400" dirty="0"/>
              <a:t>Простые правила спасения.</a:t>
            </a:r>
          </a:p>
          <a:p>
            <a:pPr algn="ctr">
              <a:defRPr/>
            </a:pPr>
            <a:r>
              <a:rPr lang="ru-RU" sz="2400" dirty="0"/>
              <a:t>Как спрятаться? Где выход? Умеешь сидеть тихо-тихо?</a:t>
            </a:r>
          </a:p>
          <a:p>
            <a:pPr algn="ctr">
              <a:defRPr/>
            </a:pPr>
            <a:r>
              <a:rPr lang="ru-RU" sz="2400" dirty="0"/>
              <a:t>Молчать, не плакать, никаких съемок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90750" y="6219825"/>
            <a:ext cx="454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В мире есть зло, но мы сильнее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146050" y="566738"/>
            <a:ext cx="8229600" cy="45259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2900" b="1" smtClean="0"/>
              <a:t>Подростковый возраст </a:t>
            </a:r>
          </a:p>
          <a:p>
            <a:pPr marL="0" indent="0" algn="ctr">
              <a:buFont typeface="Arial" charset="0"/>
              <a:buNone/>
            </a:pPr>
            <a:endParaRPr lang="ru-RU" altLang="ru-RU" sz="2900" b="1" smtClean="0"/>
          </a:p>
          <a:p>
            <a:pPr marL="0" indent="0" algn="just">
              <a:buFont typeface="Arial" charset="0"/>
              <a:buNone/>
            </a:pPr>
            <a:endParaRPr lang="ru-RU" altLang="ru-RU" sz="2900" smtClean="0"/>
          </a:p>
        </p:txBody>
      </p:sp>
      <p:sp>
        <p:nvSpPr>
          <p:cNvPr id="2" name="Прямоугольник: скругленные углы 1"/>
          <p:cNvSpPr/>
          <p:nvPr/>
        </p:nvSpPr>
        <p:spPr>
          <a:xfrm>
            <a:off x="200025" y="1204913"/>
            <a:ext cx="8175625" cy="1152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Только диалог. Разговор по душам.</a:t>
            </a:r>
          </a:p>
          <a:p>
            <a:pPr algn="ctr">
              <a:defRPr/>
            </a:pPr>
            <a:r>
              <a:rPr lang="ru-RU" sz="2000" dirty="0"/>
              <a:t>Взрослый на стороне подростка – главный ресурс.</a:t>
            </a:r>
          </a:p>
          <a:p>
            <a:pPr algn="ctr">
              <a:defRPr/>
            </a:pPr>
            <a:r>
              <a:rPr lang="ru-RU" sz="2000" dirty="0"/>
              <a:t>«Барометр» о ценности жизни, о неприкосновенности другого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200025" y="2525713"/>
            <a:ext cx="8175625" cy="1152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Спокойное возражение идеализации. Скулшутер – не герой, никакие проблемы не решил, такой же слабый и бестолковый, как и был до события. </a:t>
            </a: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200025" y="3794125"/>
            <a:ext cx="8175625" cy="1412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Есть ровесники, которые спасают жизни, помогают зверям и детям, выигрывают олимпиады и соревнования, восстанавливают старые машины и дома, снимают кино. Их имена?</a:t>
            </a:r>
          </a:p>
          <a:p>
            <a:pPr algn="ctr">
              <a:defRPr/>
            </a:pPr>
            <a:r>
              <a:rPr lang="ru-RU" sz="2000" dirty="0"/>
              <a:t>Дискуссия: как сразу по-хорошему?</a:t>
            </a:r>
            <a:endParaRPr lang="ru-RU" dirty="0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200025" y="5322888"/>
            <a:ext cx="8175625" cy="1152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Никто не застрахован. В угрозы верить. Учиться житейской психодиагностике. Сообщать взрослому. Убегать, прятаться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09750" y="639603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В диалоге решаемо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6" descr="action-obrazov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309563"/>
            <a:ext cx="2822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Заголовок 3"/>
          <p:cNvSpPr txBox="1">
            <a:spLocks/>
          </p:cNvSpPr>
          <p:nvPr/>
        </p:nvSpPr>
        <p:spPr bwMode="auto">
          <a:xfrm>
            <a:off x="457200" y="1135063"/>
            <a:ext cx="7772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900" b="1"/>
              <a:t>Риск экстремизма учеников есть в любой ОО</a:t>
            </a:r>
            <a:endParaRPr lang="ru-RU" altLang="ru-RU" sz="1200" b="1"/>
          </a:p>
        </p:txBody>
      </p:sp>
      <p:sp>
        <p:nvSpPr>
          <p:cNvPr id="15364" name="Місце для вмісту 2"/>
          <p:cNvSpPr txBox="1">
            <a:spLocks/>
          </p:cNvSpPr>
          <p:nvPr/>
        </p:nvSpPr>
        <p:spPr bwMode="auto">
          <a:xfrm>
            <a:off x="1181100" y="2149475"/>
            <a:ext cx="6575425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solidFill>
                  <a:srgbClr val="FF0000"/>
                </a:solidFill>
              </a:rPr>
              <a:t>Колумбайн</a:t>
            </a:r>
            <a:r>
              <a:rPr lang="ru-RU" altLang="ru-RU" sz="2000" b="1">
                <a:solidFill>
                  <a:srgbClr val="1C1C1C"/>
                </a:solidFill>
              </a:rPr>
              <a:t> </a:t>
            </a:r>
            <a:r>
              <a:rPr lang="ru-RU" altLang="ru-RU" sz="2000">
                <a:solidFill>
                  <a:srgbClr val="1C1C1C"/>
                </a:solidFill>
              </a:rPr>
              <a:t>–</a:t>
            </a:r>
            <a:r>
              <a:rPr lang="ru-RU" altLang="ru-RU" sz="2000" b="1">
                <a:solidFill>
                  <a:srgbClr val="1C1C1C"/>
                </a:solidFill>
              </a:rPr>
              <a:t> </a:t>
            </a:r>
            <a:r>
              <a:rPr lang="ru-RU" altLang="ru-RU" sz="2000">
                <a:solidFill>
                  <a:srgbClr val="1C1C1C"/>
                </a:solidFill>
              </a:rPr>
              <a:t>спланированное вооруженное нападение на ОО без корыстных мотивов. Часто с идеализацией преступника: жертва, мученик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000">
              <a:solidFill>
                <a:srgbClr val="1C1C1C"/>
              </a:solidFill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solidFill>
                  <a:srgbClr val="FF0000"/>
                </a:solidFill>
              </a:rPr>
              <a:t>Скулшутинг</a:t>
            </a:r>
            <a:r>
              <a:rPr lang="ru-RU" altLang="ru-RU" sz="2000">
                <a:solidFill>
                  <a:srgbClr val="1C1C1C"/>
                </a:solidFill>
              </a:rPr>
              <a:t> – массовое убийство в школе, демонстративный акт убийства неопределенного количества лиц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ru-RU" altLang="ru-RU" sz="20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solidFill>
                  <a:srgbClr val="FF0000"/>
                </a:solidFill>
              </a:rPr>
              <a:t>Расширенный суицид </a:t>
            </a:r>
            <a:r>
              <a:rPr lang="ru-RU" altLang="ru-RU" sz="2000">
                <a:solidFill>
                  <a:srgbClr val="1C1C1C"/>
                </a:solidFill>
              </a:rPr>
              <a:t>– спланированное самоубийство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solidFill>
                  <a:srgbClr val="1C1C1C"/>
                </a:solidFill>
              </a:rPr>
              <a:t>с «фоновым» убийством других</a:t>
            </a:r>
            <a:endParaRPr lang="ru-RU" altLang="ru-RU" sz="2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8" y="977900"/>
            <a:ext cx="8229600" cy="49022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Факторы риска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altLang="ru-RU" sz="2900" b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/>
              <a:t>Фанатов колумбайна будет становиться больше, чем тех,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/>
              <a:t>кто работает над своим физическим и интеллектуальным развитием</a:t>
            </a:r>
          </a:p>
        </p:txBody>
      </p:sp>
      <p:sp>
        <p:nvSpPr>
          <p:cNvPr id="2" name="Прямоугольник: скругленные углы 1"/>
          <p:cNvSpPr/>
          <p:nvPr/>
        </p:nvSpPr>
        <p:spPr>
          <a:xfrm>
            <a:off x="255588" y="1617663"/>
            <a:ext cx="3365500" cy="6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Популярность идеи суицида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4791075" y="1585913"/>
            <a:ext cx="3365500" cy="6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Симпатия и эмпатия к аномальному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255588" y="2825750"/>
            <a:ext cx="3365500" cy="6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Героизация маньяков и убийц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791075" y="2825750"/>
            <a:ext cx="3365500" cy="6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Очарованность хайпом, «полуфабрикатами»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255588" y="3897313"/>
            <a:ext cx="7900987" cy="6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Вместо «маленького человека» - «человек гламурного мышления», фиксация на дешевых страданиях и любви анонимной аудитории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255588" y="4970463"/>
            <a:ext cx="7900987" cy="6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Герой подростков: </a:t>
            </a:r>
            <a:r>
              <a:rPr lang="ru-RU" sz="2000" dirty="0" err="1"/>
              <a:t>низкофункциональный</a:t>
            </a:r>
            <a:r>
              <a:rPr lang="ru-RU" sz="2000" dirty="0"/>
              <a:t>, </a:t>
            </a:r>
            <a:r>
              <a:rPr lang="ru-RU" sz="2000" dirty="0" err="1"/>
              <a:t>нересурсный</a:t>
            </a:r>
            <a:r>
              <a:rPr lang="ru-RU" sz="2000" dirty="0"/>
              <a:t>, черное пятно вместо картины будущего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1165225"/>
            <a:ext cx="7915275" cy="45259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Скулшутер</a:t>
            </a:r>
            <a:r>
              <a:rPr lang="ru-RU" altLang="ru-RU" sz="2000" b="1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 слишком интеллектуальный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инфантильный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 чрезвычайно завышенными ожиданиями относительно семьи, школы, общества и мира в целом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 характерно стремление к саморазвитию: «уже познал жизнь»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истеричная нота в отношении к себе: «мальчики смеялись»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/>
              <a:t>Нереалистичные представления порождают разочарование и абсурдные претензии </a:t>
            </a:r>
          </a:p>
          <a:p>
            <a:pPr marL="0" indent="0" algn="r">
              <a:buFont typeface="Arial" panose="020B0604020202020204" pitchFamily="34" charset="0"/>
              <a:buNone/>
              <a:defRPr/>
            </a:pPr>
            <a:r>
              <a:rPr lang="ru-RU" sz="2000" dirty="0"/>
              <a:t>(Яна Амелина, политолог)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475" y="804863"/>
            <a:ext cx="7667625" cy="4872037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900" b="1" dirty="0"/>
              <a:t>Административная задача: управление  диалогом об экстремизме в ОО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Задать </a:t>
            </a:r>
            <a:r>
              <a:rPr lang="ru-RU" sz="2000" dirty="0"/>
              <a:t>тон обсуждения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dirty="0"/>
              <a:t>Показать родителям и педагогам, чем ОО и семья может управлять и что может отслеживать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dirty="0"/>
              <a:t>Провести педсовет и родительские собрания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dirty="0"/>
              <a:t>Объяснить, как немедленно реагировать на факторы риска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dirty="0"/>
              <a:t>Дать памятки педагогам и родителям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087813" y="3079750"/>
            <a:ext cx="0" cy="407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087813" y="3921125"/>
            <a:ext cx="0" cy="407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97338" y="4619625"/>
            <a:ext cx="0" cy="407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78288" y="5484813"/>
            <a:ext cx="0" cy="407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9075" y="5967413"/>
            <a:ext cx="8058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400" b="1" i="1"/>
              <a:t>А что мы можем сделать! </a:t>
            </a:r>
            <a:r>
              <a:rPr lang="ru-RU" altLang="ru-RU" sz="2400" b="1"/>
              <a:t>– понимание</a:t>
            </a:r>
          </a:p>
          <a:p>
            <a:pPr algn="ctr">
              <a:buFont typeface="Arial" charset="0"/>
              <a:buNone/>
            </a:pPr>
            <a:r>
              <a:rPr lang="ru-RU" altLang="ru-RU" sz="2400" b="1"/>
              <a:t>доступных ресурсов и возможных шагов успокаивает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28588" y="116522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2900" b="1" smtClean="0"/>
              <a:t>Психологические черты подростка-экстремиста</a:t>
            </a:r>
            <a:endParaRPr lang="ru-RU" altLang="ru-RU" sz="2000" b="1" smtClean="0"/>
          </a:p>
          <a:p>
            <a:pPr marL="0" indent="0" algn="ctr">
              <a:buFont typeface="Arial" charset="0"/>
              <a:buNone/>
            </a:pPr>
            <a:endParaRPr lang="ru-RU" altLang="ru-RU" sz="2000" smtClean="0"/>
          </a:p>
          <a:p>
            <a:pPr marL="0" indent="0" algn="ctr">
              <a:buFont typeface="Arial" charset="0"/>
              <a:buNone/>
            </a:pPr>
            <a:endParaRPr lang="ru-RU" altLang="ru-RU" sz="200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28588" y="1828800"/>
            <a:ext cx="2339975" cy="1444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«инвалид по агрессии»: </a:t>
            </a:r>
          </a:p>
          <a:p>
            <a:pPr algn="ctr">
              <a:defRPr/>
            </a:pPr>
            <a:r>
              <a:rPr lang="ru-RU" sz="2000" dirty="0"/>
              <a:t>не умеет пользоваться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2738" y="1830388"/>
            <a:ext cx="1719262" cy="14430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фрустрации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11713" y="1811338"/>
            <a:ext cx="3308350" cy="1462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субъективно: психотравмирующая ситуация «капля за каплей»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2738" y="3584575"/>
            <a:ext cx="1719262" cy="1573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многолетние фантазии о нападении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11713" y="3560763"/>
            <a:ext cx="3308350" cy="1573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интерес к </a:t>
            </a:r>
            <a:r>
              <a:rPr lang="ru-RU" sz="2000" dirty="0" err="1"/>
              <a:t>скулшутингу</a:t>
            </a:r>
            <a:r>
              <a:rPr lang="ru-RU" sz="2000" dirty="0"/>
              <a:t>, насилию, бойням, </a:t>
            </a:r>
          </a:p>
          <a:p>
            <a:pPr algn="ctr">
              <a:defRPr/>
            </a:pPr>
            <a:r>
              <a:rPr lang="ru-RU" sz="2000" dirty="0"/>
              <a:t>шок-контенту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588" y="3625850"/>
            <a:ext cx="2339975" cy="1444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безмотивная ненависть – </a:t>
            </a:r>
          </a:p>
          <a:p>
            <a:pPr algn="ctr">
              <a:defRPr/>
            </a:pPr>
            <a:r>
              <a:rPr lang="ru-RU" sz="2000" dirty="0"/>
              <a:t>«ко всем»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8" y="5421313"/>
            <a:ext cx="7991475" cy="1217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представление о своем финале: </a:t>
            </a:r>
          </a:p>
          <a:p>
            <a:pPr algn="ctr">
              <a:defRPr/>
            </a:pPr>
            <a:r>
              <a:rPr lang="ru-RU" sz="2000" dirty="0"/>
              <a:t>суицид или безрассудная перестрелка с полицией – </a:t>
            </a:r>
          </a:p>
          <a:p>
            <a:pPr algn="ctr">
              <a:defRPr/>
            </a:pPr>
            <a:r>
              <a:rPr lang="ru-RU" sz="2000" dirty="0"/>
              <a:t>иллюзия быстрого решения проблем, смерть как месть обидчикам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111125" y="835025"/>
            <a:ext cx="8229600" cy="45259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altLang="ru-RU" sz="2900" b="1" smtClean="0"/>
              <a:t>Лексика подростка-экстремиста 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altLang="ru-RU" sz="2900" b="1" smtClean="0"/>
              <a:t>и поклонника скулшутинга</a:t>
            </a:r>
            <a:endParaRPr lang="ru-RU" altLang="ru-RU" sz="2000" b="1" smtClean="0"/>
          </a:p>
          <a:p>
            <a:pPr marL="0" indent="0" algn="ctr">
              <a:buFont typeface="Arial" charset="0"/>
              <a:buNone/>
            </a:pPr>
            <a:endParaRPr lang="ru-RU" altLang="ru-RU" sz="2000" smtClean="0"/>
          </a:p>
          <a:p>
            <a:pPr marL="0" indent="0">
              <a:buFont typeface="Arial" charset="0"/>
              <a:buNone/>
            </a:pPr>
            <a:endParaRPr lang="ru-RU" altLang="ru-RU" sz="2000" smtClean="0"/>
          </a:p>
          <a:p>
            <a:pPr marL="0" indent="0" algn="ctr">
              <a:buFont typeface="Arial" charset="0"/>
              <a:buNone/>
            </a:pPr>
            <a:endParaRPr lang="ru-RU" altLang="ru-RU" sz="2000" smtClean="0"/>
          </a:p>
        </p:txBody>
      </p:sp>
      <p:sp>
        <p:nvSpPr>
          <p:cNvPr id="2" name="Облачко с текстом: прямоугольное 1"/>
          <p:cNvSpPr/>
          <p:nvPr/>
        </p:nvSpPr>
        <p:spPr>
          <a:xfrm>
            <a:off x="111125" y="1844675"/>
            <a:ext cx="5576888" cy="1041400"/>
          </a:xfrm>
          <a:prstGeom prst="wedgeRectCallout">
            <a:avLst>
              <a:gd name="adj1" fmla="val -2523"/>
              <a:gd name="adj2" fmla="val 914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«всегда всех ненавидел», «</a:t>
            </a:r>
            <a:r>
              <a:rPr lang="ru-RU" sz="2000" dirty="0" err="1"/>
              <a:t>пиплхейт</a:t>
            </a:r>
            <a:r>
              <a:rPr lang="ru-RU" sz="2000" dirty="0"/>
              <a:t>», «</a:t>
            </a:r>
            <a:r>
              <a:rPr lang="ru-RU" sz="2000" dirty="0" err="1"/>
              <a:t>биомусор</a:t>
            </a:r>
            <a:r>
              <a:rPr lang="ru-RU" sz="2000" dirty="0"/>
              <a:t>», «нелюдей не жалко», «умри или убей», «убивать ублюдков под музыку веселее»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Облачко с текстом: прямоугольное 3"/>
          <p:cNvSpPr/>
          <p:nvPr/>
        </p:nvSpPr>
        <p:spPr>
          <a:xfrm>
            <a:off x="3146425" y="3073400"/>
            <a:ext cx="5194300" cy="954088"/>
          </a:xfrm>
          <a:prstGeom prst="wedgeRectCallout">
            <a:avLst>
              <a:gd name="adj1" fmla="val 6632"/>
              <a:gd name="adj2" fmla="val 1441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«</a:t>
            </a:r>
            <a:r>
              <a:rPr lang="ru-RU" sz="2000" dirty="0" err="1"/>
              <a:t>выпилиться</a:t>
            </a:r>
            <a:r>
              <a:rPr lang="ru-RU" sz="2000" dirty="0"/>
              <a:t>», «заявить о себе», «протест всему обществу», «пойти против системы», «взять огнестрел»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Облачко с текстом: прямоугольное 4"/>
          <p:cNvSpPr/>
          <p:nvPr/>
        </p:nvSpPr>
        <p:spPr>
          <a:xfrm>
            <a:off x="111125" y="4244975"/>
            <a:ext cx="5194300" cy="1042988"/>
          </a:xfrm>
          <a:prstGeom prst="wedgeRectCallout">
            <a:avLst>
              <a:gd name="adj1" fmla="val -41960"/>
              <a:gd name="adj2" fmla="val -1070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«</a:t>
            </a:r>
            <a:r>
              <a:rPr lang="ru-RU" sz="2000" dirty="0" err="1"/>
              <a:t>массшутинг</a:t>
            </a:r>
            <a:r>
              <a:rPr lang="ru-RU" sz="2000" dirty="0"/>
              <a:t>», «</a:t>
            </a:r>
            <a:r>
              <a:rPr lang="en-US" sz="2000" dirty="0"/>
              <a:t>RSS</a:t>
            </a:r>
            <a:r>
              <a:rPr lang="ru-RU" sz="2000" dirty="0"/>
              <a:t>»</a:t>
            </a:r>
            <a:r>
              <a:rPr lang="en-US" sz="2000" dirty="0"/>
              <a:t> (</a:t>
            </a:r>
            <a:r>
              <a:rPr lang="ru-RU" sz="2000" dirty="0" err="1"/>
              <a:t>Rampage</a:t>
            </a:r>
            <a:r>
              <a:rPr lang="ru-RU" sz="2000" dirty="0"/>
              <a:t> </a:t>
            </a:r>
            <a:r>
              <a:rPr lang="ru-RU" sz="2000" dirty="0" err="1"/>
              <a:t>School</a:t>
            </a:r>
            <a:r>
              <a:rPr lang="ru-RU" sz="2000" dirty="0"/>
              <a:t> </a:t>
            </a:r>
            <a:r>
              <a:rPr lang="ru-RU" sz="2000" dirty="0" err="1"/>
              <a:t>Shooting</a:t>
            </a:r>
            <a:r>
              <a:rPr lang="ru-RU" sz="2000" dirty="0"/>
              <a:t>, школьные расстрелы в приступе безумства</a:t>
            </a:r>
            <a:r>
              <a:rPr lang="en-US" sz="2000" dirty="0"/>
              <a:t>)</a:t>
            </a:r>
            <a:r>
              <a:rPr lang="ru-RU" sz="2000" dirty="0"/>
              <a:t>, «бойня», «естественный отбор»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Облачко с текстом: прямоугольное 5"/>
          <p:cNvSpPr/>
          <p:nvPr/>
        </p:nvSpPr>
        <p:spPr>
          <a:xfrm>
            <a:off x="3090863" y="5494338"/>
            <a:ext cx="5194300" cy="1262062"/>
          </a:xfrm>
          <a:prstGeom prst="wedgeRectCallout">
            <a:avLst>
              <a:gd name="adj1" fmla="val 42899"/>
              <a:gd name="adj2" fmla="val -969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«</a:t>
            </a:r>
            <a:r>
              <a:rPr lang="ru-RU" sz="2000" dirty="0" err="1"/>
              <a:t>ЭиД</a:t>
            </a:r>
            <a:r>
              <a:rPr lang="ru-RU" sz="2000" dirty="0"/>
              <a:t>» (Эрик Харрис и Дилан </a:t>
            </a:r>
            <a:r>
              <a:rPr lang="ru-RU" sz="2000" dirty="0" err="1"/>
              <a:t>Клиболд</a:t>
            </a:r>
            <a:r>
              <a:rPr lang="ru-RU" sz="2000" dirty="0"/>
              <a:t>), «ВР» (Владислав Росляков), «</a:t>
            </a:r>
            <a:r>
              <a:rPr lang="ru-RU" sz="2000" dirty="0" err="1"/>
              <a:t>росляковцы</a:t>
            </a:r>
            <a:r>
              <a:rPr lang="ru-RU" sz="2000" dirty="0"/>
              <a:t>», «Анатолий Смирнов» (псевдоним Рослякова), «Керчь», «Казань», «</a:t>
            </a:r>
            <a:r>
              <a:rPr lang="ru-RU" sz="2000" dirty="0" err="1"/>
              <a:t>Ильназ</a:t>
            </a:r>
            <a:r>
              <a:rPr lang="ru-RU" sz="2000" dirty="0"/>
              <a:t> </a:t>
            </a:r>
            <a:r>
              <a:rPr lang="ru-RU" sz="2000" dirty="0" err="1"/>
              <a:t>Галявиев</a:t>
            </a:r>
            <a:r>
              <a:rPr lang="ru-RU" sz="2000" dirty="0"/>
              <a:t>»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093913"/>
            <a:ext cx="290195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20"/>
          <p:cNvSpPr txBox="1">
            <a:spLocks noChangeArrowheads="1"/>
          </p:cNvSpPr>
          <p:nvPr/>
        </p:nvSpPr>
        <p:spPr bwMode="auto">
          <a:xfrm>
            <a:off x="712788" y="742950"/>
            <a:ext cx="7467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900" b="1"/>
              <a:t>Сигналы, которые нельзя игнорировать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08388" y="1858963"/>
            <a:ext cx="45720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000" b="1">
                <a:solidFill>
                  <a:srgbClr val="FF0000"/>
                </a:solidFill>
              </a:rPr>
              <a:t>! </a:t>
            </a:r>
            <a:r>
              <a:rPr lang="ru-RU" altLang="ru-RU" sz="2000"/>
              <a:t>Внезапное изменение поведения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</a:rPr>
              <a:t>!</a:t>
            </a:r>
            <a:r>
              <a:rPr lang="ru-RU" altLang="ru-RU" sz="2000"/>
              <a:t> Выходка чрезвычайного характера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</a:rPr>
              <a:t>! </a:t>
            </a:r>
            <a:r>
              <a:rPr lang="ru-RU" altLang="ru-RU" sz="2000"/>
              <a:t>Приобретение оружия 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</a:rPr>
              <a:t>! </a:t>
            </a:r>
            <a:r>
              <a:rPr lang="ru-RU" altLang="ru-RU" sz="2000"/>
              <a:t>Сообщение, что получил некий знак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</a:rPr>
              <a:t>! </a:t>
            </a:r>
            <a:r>
              <a:rPr lang="ru-RU" altLang="ru-RU" sz="2000"/>
              <a:t>Сообщение в любой форме о предстоящей расправе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</a:rPr>
              <a:t>! </a:t>
            </a:r>
            <a:r>
              <a:rPr lang="ru-RU" altLang="ru-RU" sz="2000"/>
              <a:t>Подражание внешности, одежде скулшутеров: узнаваемые стрижка, одежда (например, футболка с провокационной надписью («ненависть», «Бог»), черные перчатки, плащи)</a:t>
            </a:r>
          </a:p>
          <a:p>
            <a:pPr algn="just"/>
            <a:endParaRPr lang="ru-RU" altLang="ru-RU"/>
          </a:p>
        </p:txBody>
      </p:sp>
      <p:sp>
        <p:nvSpPr>
          <p:cNvPr id="34821" name="TextBox 15"/>
          <p:cNvSpPr txBox="1">
            <a:spLocks noChangeArrowheads="1"/>
          </p:cNvSpPr>
          <p:nvPr/>
        </p:nvSpPr>
        <p:spPr bwMode="auto">
          <a:xfrm>
            <a:off x="0" y="5930900"/>
            <a:ext cx="84486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200" b="1"/>
              <a:t>Любой из этих признаков принимаем всерьез, считаем опасным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3390900"/>
            <a:ext cx="7896225" cy="317182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000" b="1" dirty="0"/>
              <a:t>Опасно, если: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нет успехов в обучении, нет самореализации в ней, даже если успеваемость хорошая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низкий уровень принадлежности к коллективу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нет занятий по своим интересам, кроме ухода от реальности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нет заботы об имидже при озабоченности им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000" dirty="0"/>
          </a:p>
        </p:txBody>
      </p:sp>
      <p:sp>
        <p:nvSpPr>
          <p:cNvPr id="2" name="Облачко с текстом: овальное 1"/>
          <p:cNvSpPr/>
          <p:nvPr/>
        </p:nvSpPr>
        <p:spPr>
          <a:xfrm>
            <a:off x="2066925" y="704850"/>
            <a:ext cx="6089650" cy="2724150"/>
          </a:xfrm>
          <a:prstGeom prst="wedgeEllipseCallout">
            <a:avLst>
              <a:gd name="adj1" fmla="val -78791"/>
              <a:gd name="adj2" fmla="val 468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dirty="0" err="1"/>
              <a:t>Э.Фромм</a:t>
            </a:r>
            <a:r>
              <a:rPr lang="ru-RU" sz="2000" dirty="0"/>
              <a:t>: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dirty="0"/>
              <a:t>«Человек должен расти, должен проявить себя, должен прожить свою жизнь. &lt;…&gt;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dirty="0"/>
              <a:t>Разрушительность – это результат непрожитой жизни</a:t>
            </a:r>
            <a:r>
              <a:rPr lang="ru-RU" sz="2000" dirty="0"/>
              <a:t>»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6" descr="action-obrazov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365125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Название 1"/>
          <p:cNvSpPr txBox="1">
            <a:spLocks/>
          </p:cNvSpPr>
          <p:nvPr/>
        </p:nvSpPr>
        <p:spPr bwMode="auto">
          <a:xfrm>
            <a:off x="520700" y="2590800"/>
            <a:ext cx="810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320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6375" y="560388"/>
            <a:ext cx="8839200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900" b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«Правило трех О» </a:t>
            </a:r>
          </a:p>
          <a:p>
            <a:pPr algn="ctr"/>
            <a:r>
              <a:rPr lang="ru-RU" altLang="ru-RU" sz="2900" b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для нетиповых ситуаций во взаимодействии                 с родителями и сотрудниками</a:t>
            </a:r>
          </a:p>
        </p:txBody>
      </p:sp>
      <p:sp>
        <p:nvSpPr>
          <p:cNvPr id="6" name="Прямоугольник: один скругленный угол 5"/>
          <p:cNvSpPr/>
          <p:nvPr/>
        </p:nvSpPr>
        <p:spPr>
          <a:xfrm>
            <a:off x="1057275" y="2241550"/>
            <a:ext cx="6311900" cy="11874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перативное реагирование. </a:t>
            </a:r>
          </a:p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Меньше тянем – меньше паники и слухов, больше времени на дело.</a:t>
            </a:r>
            <a:endParaRPr lang="ru-RU" sz="2400" dirty="0"/>
          </a:p>
        </p:txBody>
      </p:sp>
      <p:sp>
        <p:nvSpPr>
          <p:cNvPr id="7" name="Прямоугольник: один скругленный угол 6"/>
          <p:cNvSpPr/>
          <p:nvPr/>
        </p:nvSpPr>
        <p:spPr>
          <a:xfrm>
            <a:off x="1057275" y="3663950"/>
            <a:ext cx="6311900" cy="11874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тказ от монолога. </a:t>
            </a:r>
          </a:p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Нет рассылкам, приказам без их обсуждения. Давайте высказаться.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: один скругленный угол 7"/>
          <p:cNvSpPr/>
          <p:nvPr/>
        </p:nvSpPr>
        <p:spPr>
          <a:xfrm>
            <a:off x="1057275" y="5110163"/>
            <a:ext cx="6311900" cy="11874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рганизация занятости. </a:t>
            </a:r>
          </a:p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Займите делом паникеров, дайте точные поручения остальным.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5" y="758825"/>
            <a:ext cx="8229600" cy="45259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Чего боятся и ждут от ОО родители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900" dirty="0"/>
          </a:p>
        </p:txBody>
      </p:sp>
      <p:sp>
        <p:nvSpPr>
          <p:cNvPr id="5" name="Взрыв: 14 точек 4"/>
          <p:cNvSpPr/>
          <p:nvPr/>
        </p:nvSpPr>
        <p:spPr>
          <a:xfrm>
            <a:off x="539750" y="1584325"/>
            <a:ext cx="3327400" cy="250507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тревога</a:t>
            </a:r>
          </a:p>
        </p:txBody>
      </p:sp>
      <p:sp>
        <p:nvSpPr>
          <p:cNvPr id="6" name="Взрыв: 14 точек 5"/>
          <p:cNvSpPr/>
          <p:nvPr/>
        </p:nvSpPr>
        <p:spPr>
          <a:xfrm>
            <a:off x="4187825" y="1584325"/>
            <a:ext cx="4260850" cy="250507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кто виноват?</a:t>
            </a:r>
          </a:p>
        </p:txBody>
      </p:sp>
      <p:sp>
        <p:nvSpPr>
          <p:cNvPr id="7" name="Взрыв: 14 точек 6"/>
          <p:cNvSpPr/>
          <p:nvPr/>
        </p:nvSpPr>
        <p:spPr>
          <a:xfrm>
            <a:off x="219075" y="3948113"/>
            <a:ext cx="4581525" cy="2578100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как защитить наших детей?</a:t>
            </a:r>
            <a:endParaRPr lang="ru-RU" sz="2000" dirty="0"/>
          </a:p>
        </p:txBody>
      </p:sp>
      <p:sp>
        <p:nvSpPr>
          <p:cNvPr id="8" name="Взрыв: 14 точек 7"/>
          <p:cNvSpPr/>
          <p:nvPr/>
        </p:nvSpPr>
        <p:spPr>
          <a:xfrm>
            <a:off x="4572000" y="4021138"/>
            <a:ext cx="3705225" cy="250507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что делает школа?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8" y="877888"/>
            <a:ext cx="7916862" cy="528478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О чем говорить с родителями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/>
              <a:t>С чем мы имеем дело, что мы знаем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/>
              <a:t>Что зависит от семьи и школы в профилактике экстремизма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/>
              <a:t>Что делает школа для защиты от </a:t>
            </a:r>
            <a:r>
              <a:rPr lang="ru-RU" sz="2000" dirty="0" err="1"/>
              <a:t>скулшутинга</a:t>
            </a:r>
            <a:endParaRPr lang="ru-RU" sz="2000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/>
              <a:t>Чем подростков привлекает идеология школьных расстрелов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/>
              <a:t>Как и что обсудить с детьми разного возраста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/>
              <a:t>Памятки: признаки риска экстремистского поведения у подростка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b="1" dirty="0"/>
              <a:t>Информирование и совместная профилактика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</p:txBody>
      </p:sp>
      <p:sp>
        <p:nvSpPr>
          <p:cNvPr id="2" name="Стрелка: вниз 1"/>
          <p:cNvSpPr/>
          <p:nvPr/>
        </p:nvSpPr>
        <p:spPr>
          <a:xfrm>
            <a:off x="3621088" y="4660900"/>
            <a:ext cx="896937" cy="700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31838"/>
            <a:ext cx="7800975" cy="45259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Родительское собрание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1408113"/>
            <a:ext cx="7607300" cy="1023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b="1" dirty="0"/>
              <a:t>Опрос и информирование. </a:t>
            </a:r>
            <a:r>
              <a:rPr lang="ru-RU" sz="2000" dirty="0"/>
              <a:t>Рассказать и активно расспросить, каких мер безопасности хотят.  Возможно анонимное анкетирование </a:t>
            </a:r>
            <a:r>
              <a:rPr lang="ru-RU" sz="2000" i="1" dirty="0"/>
              <a:t>(пример анкеты - след. слайд)</a:t>
            </a:r>
            <a:r>
              <a:rPr lang="ru-RU" sz="2000" dirty="0"/>
              <a:t>. Рассказать о тревожных признаках.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692400"/>
            <a:ext cx="7607300" cy="115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Вовлечение. </a:t>
            </a:r>
            <a:r>
              <a:rPr lang="ru-RU" sz="2000" dirty="0"/>
              <a:t>Призвать к активности. Сомневаетесь, тревожитесь – говорите. Проверяйте безопасность сами (в дополнение к ОО)</a:t>
            </a:r>
            <a:r>
              <a:rPr lang="ru-RU" sz="2000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4105275"/>
            <a:ext cx="7607300" cy="115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Профилактика. </a:t>
            </a:r>
            <a:r>
              <a:rPr lang="ru-RU" sz="2000" dirty="0"/>
              <a:t>Никого не </a:t>
            </a:r>
            <a:r>
              <a:rPr lang="ru-RU" sz="2000" dirty="0" err="1"/>
              <a:t>буллить</a:t>
            </a:r>
            <a:r>
              <a:rPr lang="ru-RU" sz="2000" dirty="0"/>
              <a:t>! Нет травле. Говорить с детьми. Наблюдать. К директору с просьбой проводить учения 3 - 5 раз в год. Интуиция.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55775" y="5757863"/>
            <a:ext cx="457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400" b="1"/>
              <a:t>Трагедии от равнодушия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588" y="806450"/>
            <a:ext cx="7342187" cy="550862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900" b="1" dirty="0"/>
              <a:t>Пример анонимной анкеты для родителей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marL="457200" indent="-457200" algn="just">
              <a:buFont typeface="Arial" panose="020B0604020202020204" pitchFamily="34" charset="0"/>
              <a:buAutoNum type="arabicPeriod"/>
              <a:defRPr/>
            </a:pPr>
            <a:r>
              <a:rPr lang="ru-RU" sz="2000" i="1" dirty="0"/>
              <a:t>Кто, по Вашему мнению, виноват в нападениях учеников на школы?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  <a:defRPr/>
            </a:pPr>
            <a:r>
              <a:rPr lang="ru-RU" sz="2000" i="1" dirty="0"/>
              <a:t>Можно ли защитить школу от </a:t>
            </a:r>
            <a:r>
              <a:rPr lang="ru-RU" sz="2000" i="1" dirty="0" err="1"/>
              <a:t>скулшутинга</a:t>
            </a:r>
            <a:r>
              <a:rPr lang="ru-RU" sz="2000" i="1" dirty="0"/>
              <a:t>?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  <a:defRPr/>
            </a:pPr>
            <a:r>
              <a:rPr lang="ru-RU" sz="2000" i="1" dirty="0"/>
              <a:t>Как Вы оцениваете защищенность нашей школы от экстремизма, </a:t>
            </a:r>
            <a:r>
              <a:rPr lang="ru-RU" sz="2000" i="1" dirty="0" err="1"/>
              <a:t>скулшутинга</a:t>
            </a:r>
            <a:r>
              <a:rPr lang="ru-RU" sz="2000" i="1" dirty="0"/>
              <a:t>?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sz="2000" i="1" dirty="0"/>
              <a:t>Какие меры защиты от экстремизма Вы хотели бы видеть в нашей школе (охрана, оборудование, инструктажи, классные часы, диагностика и прочее, любые идеи)?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  <a:defRPr/>
            </a:pPr>
            <a:r>
              <a:rPr lang="ru-RU" sz="2000" i="1" dirty="0"/>
              <a:t>Есть ли какие-то ученики нашей школы, кого Вы считаете по каким-то причинам способными к нападению на школу? Если да, готовы ли Вы при каких-то обстоятельствах сообщить о своих подозрениях?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813" y="609600"/>
            <a:ext cx="7847012" cy="59245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b="1" dirty="0"/>
              <a:t>Полезные идеи                                                для родительского собрания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4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Во всех случаях были </a:t>
            </a:r>
            <a:r>
              <a:rPr lang="ru-RU" sz="2000" dirty="0">
                <a:solidFill>
                  <a:srgbClr val="FF0000"/>
                </a:solidFill>
              </a:rPr>
              <a:t>предвестники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Во всех случаях </a:t>
            </a:r>
            <a:r>
              <a:rPr lang="ru-RU" sz="2000" dirty="0">
                <a:solidFill>
                  <a:srgbClr val="FF0000"/>
                </a:solidFill>
              </a:rPr>
              <a:t>информировал</a:t>
            </a:r>
            <a:r>
              <a:rPr lang="ru-RU" sz="2000" dirty="0"/>
              <a:t> заранее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Сотрудники ОО </a:t>
            </a:r>
            <a:r>
              <a:rPr lang="ru-RU" sz="2000" dirty="0">
                <a:solidFill>
                  <a:srgbClr val="FF0000"/>
                </a:solidFill>
              </a:rPr>
              <a:t>действовали для защиты детей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Благополучного ребенка не затянет, но </a:t>
            </a:r>
            <a:r>
              <a:rPr lang="ru-RU" sz="2000" dirty="0">
                <a:solidFill>
                  <a:srgbClr val="FF0000"/>
                </a:solidFill>
              </a:rPr>
              <a:t>благополучие ≠ оценки, послушность, материальные факторы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Есть </a:t>
            </a:r>
            <a:r>
              <a:rPr lang="ru-RU" sz="2000" dirty="0">
                <a:solidFill>
                  <a:srgbClr val="FF0000"/>
                </a:solidFill>
              </a:rPr>
              <a:t>признаки</a:t>
            </a:r>
            <a:r>
              <a:rPr lang="ru-RU" sz="2000" dirty="0"/>
              <a:t>, которые может заметить родитель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FF0000"/>
                </a:solidFill>
              </a:rPr>
              <a:t>Говорить</a:t>
            </a:r>
            <a:r>
              <a:rPr lang="ru-RU" sz="2000" dirty="0"/>
              <a:t> с детьми об экстремизме надо, но не в истерике. </a:t>
            </a:r>
            <a:r>
              <a:rPr lang="ru-RU" sz="2000" dirty="0" smtClean="0"/>
              <a:t>                        В </a:t>
            </a:r>
            <a:r>
              <a:rPr lang="ru-RU" sz="2000" dirty="0"/>
              <a:t>каждом возрасте и семье свой диалог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Читайте </a:t>
            </a:r>
            <a:r>
              <a:rPr lang="ru-RU" sz="2000" dirty="0">
                <a:solidFill>
                  <a:srgbClr val="FF0000"/>
                </a:solidFill>
              </a:rPr>
              <a:t>памятки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8" y="857250"/>
            <a:ext cx="7764462" cy="50546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2900" b="1" dirty="0"/>
              <a:t>Памятка родителям: обратите внимание на ребенка, он может быть опасен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900" b="1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Отсутствие эмпатии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Немотивированная агрессия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Садизм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Внезапные изменения поведения, экстраординарные выходки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Суицидальные высказывания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Экстремистские высказывания, интерес к насилию, солидаризация с идеями </a:t>
            </a:r>
            <a:r>
              <a:rPr lang="ru-RU" sz="2000" dirty="0" err="1"/>
              <a:t>скулшутинга</a:t>
            </a:r>
            <a:r>
              <a:rPr lang="ru-RU" sz="2000" dirty="0"/>
              <a:t>, оправдание убийц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Угрозы совершить расправу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Речь, смена имиджа, увлечений по аналогии со </a:t>
            </a:r>
            <a:r>
              <a:rPr lang="ru-RU" sz="2000" dirty="0" err="1"/>
              <a:t>скулшутерами</a:t>
            </a:r>
            <a:r>
              <a:rPr lang="ru-RU" sz="2000" dirty="0"/>
              <a:t> 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1493</Words>
  <Application>Microsoft Office PowerPoint</Application>
  <PresentationFormat>Экран (4:3)</PresentationFormat>
  <Paragraphs>258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Arial</vt:lpstr>
      <vt:lpstr>Cambria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ishtrikovs@yandex.ru</cp:lastModifiedBy>
  <cp:revision>149</cp:revision>
  <dcterms:created xsi:type="dcterms:W3CDTF">2015-07-30T04:41:32Z</dcterms:created>
  <dcterms:modified xsi:type="dcterms:W3CDTF">2021-05-25T08:06:19Z</dcterms:modified>
</cp:coreProperties>
</file>